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4"/>
  </p:sldMasterIdLst>
  <p:notesMasterIdLst>
    <p:notesMasterId r:id="rId43"/>
  </p:notesMasterIdLst>
  <p:sldIdLst>
    <p:sldId id="280" r:id="rId5"/>
    <p:sldId id="340" r:id="rId6"/>
    <p:sldId id="275" r:id="rId7"/>
    <p:sldId id="282" r:id="rId8"/>
    <p:sldId id="257" r:id="rId9"/>
    <p:sldId id="271" r:id="rId10"/>
    <p:sldId id="276" r:id="rId11"/>
    <p:sldId id="328" r:id="rId12"/>
    <p:sldId id="329" r:id="rId13"/>
    <p:sldId id="330" r:id="rId14"/>
    <p:sldId id="331" r:id="rId15"/>
    <p:sldId id="332" r:id="rId16"/>
    <p:sldId id="333" r:id="rId17"/>
    <p:sldId id="277" r:id="rId18"/>
    <p:sldId id="278" r:id="rId19"/>
    <p:sldId id="334" r:id="rId20"/>
    <p:sldId id="258" r:id="rId21"/>
    <p:sldId id="259" r:id="rId22"/>
    <p:sldId id="264" r:id="rId23"/>
    <p:sldId id="265" r:id="rId24"/>
    <p:sldId id="266" r:id="rId25"/>
    <p:sldId id="284" r:id="rId26"/>
    <p:sldId id="295" r:id="rId27"/>
    <p:sldId id="314" r:id="rId28"/>
    <p:sldId id="312" r:id="rId29"/>
    <p:sldId id="316" r:id="rId30"/>
    <p:sldId id="315" r:id="rId31"/>
    <p:sldId id="338" r:id="rId32"/>
    <p:sldId id="319" r:id="rId33"/>
    <p:sldId id="322" r:id="rId34"/>
    <p:sldId id="321" r:id="rId35"/>
    <p:sldId id="320" r:id="rId36"/>
    <p:sldId id="324" r:id="rId37"/>
    <p:sldId id="327" r:id="rId38"/>
    <p:sldId id="274" r:id="rId39"/>
    <p:sldId id="317" r:id="rId40"/>
    <p:sldId id="288" r:id="rId41"/>
    <p:sldId id="34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2"/>
    <p:restoredTop sz="94570"/>
  </p:normalViewPr>
  <p:slideViewPr>
    <p:cSldViewPr snapToGrid="0" snapToObjects="1">
      <p:cViewPr varScale="1">
        <p:scale>
          <a:sx n="108" d="100"/>
          <a:sy n="108" d="100"/>
        </p:scale>
        <p:origin x="4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755E1-6DD3-46B0-B7D2-69B31C6B0EF6}"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12631A33-8A3E-4A79-A4FF-D84F5DF9829B}">
      <dgm:prSet/>
      <dgm:spPr/>
      <dgm:t>
        <a:bodyPr/>
        <a:lstStyle/>
        <a:p>
          <a:pPr>
            <a:lnSpc>
              <a:spcPct val="100000"/>
            </a:lnSpc>
          </a:pPr>
          <a:r>
            <a:rPr lang="en-US" b="1" dirty="0"/>
            <a:t>Over 6000 </a:t>
          </a:r>
          <a:r>
            <a:rPr lang="en-US" b="1" i="1" dirty="0"/>
            <a:t>reportable</a:t>
          </a:r>
          <a:r>
            <a:rPr lang="en-US" b="1" dirty="0"/>
            <a:t> deaths per year in Qld</a:t>
          </a:r>
          <a:endParaRPr lang="en-US" dirty="0"/>
        </a:p>
      </dgm:t>
    </dgm:pt>
    <dgm:pt modelId="{6063523A-3ADA-4F1C-B470-238EC5039EC5}" type="parTrans" cxnId="{2AC639AB-7578-4B65-945B-F011FBC809F8}">
      <dgm:prSet/>
      <dgm:spPr/>
      <dgm:t>
        <a:bodyPr/>
        <a:lstStyle/>
        <a:p>
          <a:endParaRPr lang="en-US"/>
        </a:p>
      </dgm:t>
    </dgm:pt>
    <dgm:pt modelId="{F8552721-3789-4A87-A186-3E72A4E23442}" type="sibTrans" cxnId="{2AC639AB-7578-4B65-945B-F011FBC809F8}">
      <dgm:prSet/>
      <dgm:spPr/>
      <dgm:t>
        <a:bodyPr/>
        <a:lstStyle/>
        <a:p>
          <a:endParaRPr lang="en-US"/>
        </a:p>
      </dgm:t>
    </dgm:pt>
    <dgm:pt modelId="{E56B5CAC-A3E7-4755-9B3D-39BABA9D0776}">
      <dgm:prSet/>
      <dgm:spPr/>
      <dgm:t>
        <a:bodyPr/>
        <a:lstStyle/>
        <a:p>
          <a:pPr>
            <a:lnSpc>
              <a:spcPct val="100000"/>
            </a:lnSpc>
          </a:pPr>
          <a:r>
            <a:rPr lang="en-US" b="1"/>
            <a:t>Approx 2500 + autopsies per year Qld (internal / external / partial )</a:t>
          </a:r>
          <a:endParaRPr lang="en-US"/>
        </a:p>
      </dgm:t>
    </dgm:pt>
    <dgm:pt modelId="{AD9D5B30-6A63-4205-8F36-B57A74EC8DF8}" type="parTrans" cxnId="{3D15D7FD-16DC-4F9E-8F2F-D2FB4139898D}">
      <dgm:prSet/>
      <dgm:spPr/>
      <dgm:t>
        <a:bodyPr/>
        <a:lstStyle/>
        <a:p>
          <a:endParaRPr lang="en-US"/>
        </a:p>
      </dgm:t>
    </dgm:pt>
    <dgm:pt modelId="{AB70193C-7BC9-457D-9FF8-72C558FE969F}" type="sibTrans" cxnId="{3D15D7FD-16DC-4F9E-8F2F-D2FB4139898D}">
      <dgm:prSet/>
      <dgm:spPr/>
      <dgm:t>
        <a:bodyPr/>
        <a:lstStyle/>
        <a:p>
          <a:endParaRPr lang="en-US"/>
        </a:p>
      </dgm:t>
    </dgm:pt>
    <dgm:pt modelId="{759429EA-9235-4F50-AE6B-53630B45BA03}">
      <dgm:prSet/>
      <dgm:spPr/>
      <dgm:t>
        <a:bodyPr/>
        <a:lstStyle/>
        <a:p>
          <a:pPr>
            <a:lnSpc>
              <a:spcPct val="100000"/>
            </a:lnSpc>
          </a:pPr>
          <a:r>
            <a:rPr lang="en-US" b="1" dirty="0"/>
            <a:t>Northern region accounts for 600 - 700 reportable deaths per year</a:t>
          </a:r>
          <a:endParaRPr lang="en-US" dirty="0"/>
        </a:p>
      </dgm:t>
    </dgm:pt>
    <dgm:pt modelId="{0432BC11-33AF-4BF5-BC0B-88C1E171A230}" type="parTrans" cxnId="{B3A75948-8018-43F7-A770-F86CC000D2E6}">
      <dgm:prSet/>
      <dgm:spPr/>
      <dgm:t>
        <a:bodyPr/>
        <a:lstStyle/>
        <a:p>
          <a:endParaRPr lang="en-US"/>
        </a:p>
      </dgm:t>
    </dgm:pt>
    <dgm:pt modelId="{1DC1A602-E9F7-4602-8906-5FBA93FACF03}" type="sibTrans" cxnId="{B3A75948-8018-43F7-A770-F86CC000D2E6}">
      <dgm:prSet/>
      <dgm:spPr/>
      <dgm:t>
        <a:bodyPr/>
        <a:lstStyle/>
        <a:p>
          <a:endParaRPr lang="en-US"/>
        </a:p>
      </dgm:t>
    </dgm:pt>
    <dgm:pt modelId="{35AF5987-97E3-4B0B-9306-ADF4024188EB}">
      <dgm:prSet/>
      <dgm:spPr/>
      <dgm:t>
        <a:bodyPr/>
        <a:lstStyle/>
        <a:p>
          <a:pPr>
            <a:lnSpc>
              <a:spcPct val="100000"/>
            </a:lnSpc>
          </a:pPr>
          <a:r>
            <a:rPr lang="en-US" dirty="0"/>
            <a:t>TOP THREE CATEGORIES OF REPORTABLE DEATHS</a:t>
          </a:r>
        </a:p>
      </dgm:t>
    </dgm:pt>
    <dgm:pt modelId="{6C51ACD2-2ACA-4574-A43D-675123D9E9FA}" type="parTrans" cxnId="{91B63DB4-EE58-4A1B-AD1B-AE7645E8B6F9}">
      <dgm:prSet/>
      <dgm:spPr/>
      <dgm:t>
        <a:bodyPr/>
        <a:lstStyle/>
        <a:p>
          <a:endParaRPr lang="en-US"/>
        </a:p>
      </dgm:t>
    </dgm:pt>
    <dgm:pt modelId="{368EF87C-F4AA-4490-8CBC-3D649920234B}" type="sibTrans" cxnId="{91B63DB4-EE58-4A1B-AD1B-AE7645E8B6F9}">
      <dgm:prSet/>
      <dgm:spPr/>
      <dgm:t>
        <a:bodyPr/>
        <a:lstStyle/>
        <a:p>
          <a:endParaRPr lang="en-US"/>
        </a:p>
      </dgm:t>
    </dgm:pt>
    <dgm:pt modelId="{54BD26FB-E7A8-4946-8D33-6F8512DA615D}">
      <dgm:prSet/>
      <dgm:spPr/>
      <dgm:t>
        <a:bodyPr/>
        <a:lstStyle/>
        <a:p>
          <a:pPr>
            <a:lnSpc>
              <a:spcPct val="100000"/>
            </a:lnSpc>
          </a:pPr>
          <a:r>
            <a:rPr lang="en-US" dirty="0"/>
            <a:t>Natural causes 43.3%</a:t>
          </a:r>
        </a:p>
      </dgm:t>
    </dgm:pt>
    <dgm:pt modelId="{47A9334C-0AF5-4230-A4FF-FADDD2148ADE}" type="parTrans" cxnId="{F85B5B59-6A78-413D-BD5A-B395B6C4955B}">
      <dgm:prSet/>
      <dgm:spPr/>
      <dgm:t>
        <a:bodyPr/>
        <a:lstStyle/>
        <a:p>
          <a:endParaRPr lang="en-US"/>
        </a:p>
      </dgm:t>
    </dgm:pt>
    <dgm:pt modelId="{B0CCD300-FDB3-4E30-8738-935B2D295FA5}" type="sibTrans" cxnId="{F85B5B59-6A78-413D-BD5A-B395B6C4955B}">
      <dgm:prSet/>
      <dgm:spPr/>
      <dgm:t>
        <a:bodyPr/>
        <a:lstStyle/>
        <a:p>
          <a:endParaRPr lang="en-US"/>
        </a:p>
      </dgm:t>
    </dgm:pt>
    <dgm:pt modelId="{758E36E9-5732-46A6-9099-2DF0375ED63F}">
      <dgm:prSet/>
      <dgm:spPr/>
      <dgm:t>
        <a:bodyPr/>
        <a:lstStyle/>
        <a:p>
          <a:pPr>
            <a:lnSpc>
              <a:spcPct val="100000"/>
            </a:lnSpc>
          </a:pPr>
          <a:r>
            <a:rPr lang="en-US" dirty="0"/>
            <a:t>Domestic accident 13.5%</a:t>
          </a:r>
        </a:p>
      </dgm:t>
    </dgm:pt>
    <dgm:pt modelId="{E8689D97-A5C1-40D8-B234-4AF57FD97328}" type="parTrans" cxnId="{E6707B90-2DD1-4270-941E-370D9EC4AF32}">
      <dgm:prSet/>
      <dgm:spPr/>
      <dgm:t>
        <a:bodyPr/>
        <a:lstStyle/>
        <a:p>
          <a:endParaRPr lang="en-AU"/>
        </a:p>
      </dgm:t>
    </dgm:pt>
    <dgm:pt modelId="{E4A26BF3-0AE7-42F8-8A27-2EADA5472B6A}" type="sibTrans" cxnId="{E6707B90-2DD1-4270-941E-370D9EC4AF32}">
      <dgm:prSet/>
      <dgm:spPr/>
      <dgm:t>
        <a:bodyPr/>
        <a:lstStyle/>
        <a:p>
          <a:endParaRPr lang="en-AU"/>
        </a:p>
      </dgm:t>
    </dgm:pt>
    <dgm:pt modelId="{2101A884-F848-4293-AFB3-0DB5FBAA835F}">
      <dgm:prSet/>
      <dgm:spPr/>
      <dgm:t>
        <a:bodyPr/>
        <a:lstStyle/>
        <a:p>
          <a:pPr>
            <a:lnSpc>
              <a:spcPct val="100000"/>
            </a:lnSpc>
          </a:pPr>
          <a:r>
            <a:rPr lang="en-US" dirty="0"/>
            <a:t>Suicide 13.4%</a:t>
          </a:r>
        </a:p>
      </dgm:t>
    </dgm:pt>
    <dgm:pt modelId="{7D5E89E1-A255-4824-86FD-6E4527A48E90}" type="parTrans" cxnId="{39A91CD6-87F7-456E-AA59-06A8602E766C}">
      <dgm:prSet/>
      <dgm:spPr/>
      <dgm:t>
        <a:bodyPr/>
        <a:lstStyle/>
        <a:p>
          <a:endParaRPr lang="en-AU"/>
        </a:p>
      </dgm:t>
    </dgm:pt>
    <dgm:pt modelId="{B37EBF21-4AA6-4066-8C8D-FC358969E97C}" type="sibTrans" cxnId="{39A91CD6-87F7-456E-AA59-06A8602E766C}">
      <dgm:prSet/>
      <dgm:spPr/>
      <dgm:t>
        <a:bodyPr/>
        <a:lstStyle/>
        <a:p>
          <a:endParaRPr lang="en-AU"/>
        </a:p>
      </dgm:t>
    </dgm:pt>
    <dgm:pt modelId="{BE13636C-163F-479E-973F-5F2A1AA9009D}">
      <dgm:prSet/>
      <dgm:spPr/>
      <dgm:t>
        <a:bodyPr/>
        <a:lstStyle/>
        <a:p>
          <a:pPr>
            <a:lnSpc>
              <a:spcPct val="100000"/>
            </a:lnSpc>
          </a:pPr>
          <a:r>
            <a:rPr lang="en-US" dirty="0"/>
            <a:t>Over 32,000 deaths from all causes in Qld each year – 2667 per month</a:t>
          </a:r>
        </a:p>
      </dgm:t>
    </dgm:pt>
    <dgm:pt modelId="{2525B376-7EFF-4E4A-AE51-6826002F3EED}" type="parTrans" cxnId="{D0F2D19C-A433-48EA-A0E2-67F14CFB7B2D}">
      <dgm:prSet/>
      <dgm:spPr/>
      <dgm:t>
        <a:bodyPr/>
        <a:lstStyle/>
        <a:p>
          <a:endParaRPr lang="en-AU"/>
        </a:p>
      </dgm:t>
    </dgm:pt>
    <dgm:pt modelId="{F3B41A7C-CECE-4D2C-9226-231F17F6F034}" type="sibTrans" cxnId="{D0F2D19C-A433-48EA-A0E2-67F14CFB7B2D}">
      <dgm:prSet/>
      <dgm:spPr/>
      <dgm:t>
        <a:bodyPr/>
        <a:lstStyle/>
        <a:p>
          <a:endParaRPr lang="en-AU"/>
        </a:p>
      </dgm:t>
    </dgm:pt>
    <dgm:pt modelId="{AE52FE03-3784-497D-8AAA-B854D503D5CD}">
      <dgm:prSet/>
      <dgm:spPr/>
      <dgm:t>
        <a:bodyPr/>
        <a:lstStyle/>
        <a:p>
          <a:pPr>
            <a:lnSpc>
              <a:spcPct val="100000"/>
            </a:lnSpc>
          </a:pPr>
          <a:r>
            <a:rPr lang="en-US" dirty="0"/>
            <a:t>86%-89% of deaths in Australia certified by a doctor (balance certified by Coroners)</a:t>
          </a:r>
        </a:p>
      </dgm:t>
    </dgm:pt>
    <dgm:pt modelId="{73EEB5FC-9143-4B68-972B-352B28A6EC0C}" type="parTrans" cxnId="{C261A674-5FCB-43FB-8BD7-0D2DD427DEB5}">
      <dgm:prSet/>
      <dgm:spPr/>
      <dgm:t>
        <a:bodyPr/>
        <a:lstStyle/>
        <a:p>
          <a:endParaRPr lang="en-AU"/>
        </a:p>
      </dgm:t>
    </dgm:pt>
    <dgm:pt modelId="{32ED6BE3-FB2C-486D-AABC-F0BA77053BF1}" type="sibTrans" cxnId="{C261A674-5FCB-43FB-8BD7-0D2DD427DEB5}">
      <dgm:prSet/>
      <dgm:spPr/>
      <dgm:t>
        <a:bodyPr/>
        <a:lstStyle/>
        <a:p>
          <a:endParaRPr lang="en-AU"/>
        </a:p>
      </dgm:t>
    </dgm:pt>
    <dgm:pt modelId="{8994B6E3-ADC2-4CE6-BC61-FDE3CE8BFDFC}" type="pres">
      <dgm:prSet presAssocID="{620755E1-6DD3-46B0-B7D2-69B31C6B0EF6}" presName="root" presStyleCnt="0">
        <dgm:presLayoutVars>
          <dgm:dir/>
          <dgm:resizeHandles val="exact"/>
        </dgm:presLayoutVars>
      </dgm:prSet>
      <dgm:spPr/>
    </dgm:pt>
    <dgm:pt modelId="{870D0861-5454-47ED-9B2A-7FE09172C6E1}" type="pres">
      <dgm:prSet presAssocID="{BE13636C-163F-479E-973F-5F2A1AA9009D}" presName="compNode" presStyleCnt="0"/>
      <dgm:spPr/>
    </dgm:pt>
    <dgm:pt modelId="{2C57FEC6-180B-4164-A72D-B157C5962C53}" type="pres">
      <dgm:prSet presAssocID="{BE13636C-163F-479E-973F-5F2A1AA9009D}" presName="bgRect" presStyleLbl="bgShp" presStyleIdx="0" presStyleCnt="9"/>
      <dgm:spPr/>
    </dgm:pt>
    <dgm:pt modelId="{21920EE5-7D27-4794-AC55-1A7CAAA60EE0}" type="pres">
      <dgm:prSet presAssocID="{BE13636C-163F-479E-973F-5F2A1AA9009D}" presName="iconRect" presStyleLbl="node1" presStyleIdx="0" presStyleCnt="9"/>
      <dgm:spPr/>
    </dgm:pt>
    <dgm:pt modelId="{567C058A-E1A3-4483-83FE-811AC21E9FEC}" type="pres">
      <dgm:prSet presAssocID="{BE13636C-163F-479E-973F-5F2A1AA9009D}" presName="spaceRect" presStyleCnt="0"/>
      <dgm:spPr/>
    </dgm:pt>
    <dgm:pt modelId="{35DB1CD4-978C-4CFC-899C-C3D75CEEA775}" type="pres">
      <dgm:prSet presAssocID="{BE13636C-163F-479E-973F-5F2A1AA9009D}" presName="parTx" presStyleLbl="revTx" presStyleIdx="0" presStyleCnt="9">
        <dgm:presLayoutVars>
          <dgm:chMax val="0"/>
          <dgm:chPref val="0"/>
        </dgm:presLayoutVars>
      </dgm:prSet>
      <dgm:spPr/>
    </dgm:pt>
    <dgm:pt modelId="{372AB6AE-D578-4EC8-817E-D1AAA3F73217}" type="pres">
      <dgm:prSet presAssocID="{F3B41A7C-CECE-4D2C-9226-231F17F6F034}" presName="sibTrans" presStyleCnt="0"/>
      <dgm:spPr/>
    </dgm:pt>
    <dgm:pt modelId="{227DD8B2-3686-4EB3-8E24-BED9007E927A}" type="pres">
      <dgm:prSet presAssocID="{AE52FE03-3784-497D-8AAA-B854D503D5CD}" presName="compNode" presStyleCnt="0"/>
      <dgm:spPr/>
    </dgm:pt>
    <dgm:pt modelId="{A71F67CC-03B9-40DC-9900-62F169E2C0F3}" type="pres">
      <dgm:prSet presAssocID="{AE52FE03-3784-497D-8AAA-B854D503D5CD}" presName="bgRect" presStyleLbl="bgShp" presStyleIdx="1" presStyleCnt="9"/>
      <dgm:spPr/>
    </dgm:pt>
    <dgm:pt modelId="{B7A6C56A-D4BE-41C0-ADC8-FC904DF0C1A1}" type="pres">
      <dgm:prSet presAssocID="{AE52FE03-3784-497D-8AAA-B854D503D5CD}" presName="iconRect" presStyleLbl="node1" presStyleIdx="1" presStyleCnt="9"/>
      <dgm:spPr/>
    </dgm:pt>
    <dgm:pt modelId="{B531EA5B-C53C-4B60-8312-91A9D9B7363E}" type="pres">
      <dgm:prSet presAssocID="{AE52FE03-3784-497D-8AAA-B854D503D5CD}" presName="spaceRect" presStyleCnt="0"/>
      <dgm:spPr/>
    </dgm:pt>
    <dgm:pt modelId="{EF66DF71-5177-4B07-9479-EB941F76F99B}" type="pres">
      <dgm:prSet presAssocID="{AE52FE03-3784-497D-8AAA-B854D503D5CD}" presName="parTx" presStyleLbl="revTx" presStyleIdx="1" presStyleCnt="9">
        <dgm:presLayoutVars>
          <dgm:chMax val="0"/>
          <dgm:chPref val="0"/>
        </dgm:presLayoutVars>
      </dgm:prSet>
      <dgm:spPr/>
    </dgm:pt>
    <dgm:pt modelId="{25B9C495-16D1-4BAB-9ECD-6190819B5300}" type="pres">
      <dgm:prSet presAssocID="{32ED6BE3-FB2C-486D-AABC-F0BA77053BF1}" presName="sibTrans" presStyleCnt="0"/>
      <dgm:spPr/>
    </dgm:pt>
    <dgm:pt modelId="{FFFC5409-28DB-4EC6-A9F4-FA61E60B714A}" type="pres">
      <dgm:prSet presAssocID="{12631A33-8A3E-4A79-A4FF-D84F5DF9829B}" presName="compNode" presStyleCnt="0"/>
      <dgm:spPr/>
    </dgm:pt>
    <dgm:pt modelId="{52190FCA-C632-4150-8DD9-5AA02E86106D}" type="pres">
      <dgm:prSet presAssocID="{12631A33-8A3E-4A79-A4FF-D84F5DF9829B}" presName="bgRect" presStyleLbl="bgShp" presStyleIdx="2" presStyleCnt="9"/>
      <dgm:spPr/>
    </dgm:pt>
    <dgm:pt modelId="{6B843A7B-0DC9-4EAB-B27F-09005DE557F9}" type="pres">
      <dgm:prSet presAssocID="{12631A33-8A3E-4A79-A4FF-D84F5DF9829B}" presName="iconRect" presStyleLbl="node1" presStyleIdx="2"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0B5C3E45-7455-49B7-A675-7A850A1892D2}" type="pres">
      <dgm:prSet presAssocID="{12631A33-8A3E-4A79-A4FF-D84F5DF9829B}" presName="spaceRect" presStyleCnt="0"/>
      <dgm:spPr/>
    </dgm:pt>
    <dgm:pt modelId="{2C07771D-30C6-4610-92C4-D7678489A024}" type="pres">
      <dgm:prSet presAssocID="{12631A33-8A3E-4A79-A4FF-D84F5DF9829B}" presName="parTx" presStyleLbl="revTx" presStyleIdx="2" presStyleCnt="9">
        <dgm:presLayoutVars>
          <dgm:chMax val="0"/>
          <dgm:chPref val="0"/>
        </dgm:presLayoutVars>
      </dgm:prSet>
      <dgm:spPr/>
    </dgm:pt>
    <dgm:pt modelId="{B257989A-08D6-4948-9170-951B935D594E}" type="pres">
      <dgm:prSet presAssocID="{F8552721-3789-4A87-A186-3E72A4E23442}" presName="sibTrans" presStyleCnt="0"/>
      <dgm:spPr/>
    </dgm:pt>
    <dgm:pt modelId="{CB4811DE-6696-4C5A-8D04-A268A8D739E1}" type="pres">
      <dgm:prSet presAssocID="{E56B5CAC-A3E7-4755-9B3D-39BABA9D0776}" presName="compNode" presStyleCnt="0"/>
      <dgm:spPr/>
    </dgm:pt>
    <dgm:pt modelId="{461F0AD8-4FDC-4533-B4DA-FA046A63180B}" type="pres">
      <dgm:prSet presAssocID="{E56B5CAC-A3E7-4755-9B3D-39BABA9D0776}" presName="bgRect" presStyleLbl="bgShp" presStyleIdx="3" presStyleCnt="9"/>
      <dgm:spPr/>
    </dgm:pt>
    <dgm:pt modelId="{B1BD736F-A131-4E08-AF82-402279438905}" type="pres">
      <dgm:prSet presAssocID="{E56B5CAC-A3E7-4755-9B3D-39BABA9D0776}" presName="iconRect" presStyleLbl="node1" presStyleIdx="3"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85CE51AD-4A8D-44A8-B358-A19D043508B4}" type="pres">
      <dgm:prSet presAssocID="{E56B5CAC-A3E7-4755-9B3D-39BABA9D0776}" presName="spaceRect" presStyleCnt="0"/>
      <dgm:spPr/>
    </dgm:pt>
    <dgm:pt modelId="{BD5056FF-6D96-4055-8E96-4D1263553D90}" type="pres">
      <dgm:prSet presAssocID="{E56B5CAC-A3E7-4755-9B3D-39BABA9D0776}" presName="parTx" presStyleLbl="revTx" presStyleIdx="3" presStyleCnt="9">
        <dgm:presLayoutVars>
          <dgm:chMax val="0"/>
          <dgm:chPref val="0"/>
        </dgm:presLayoutVars>
      </dgm:prSet>
      <dgm:spPr/>
    </dgm:pt>
    <dgm:pt modelId="{12EB6908-63BF-427E-B308-383450281FD3}" type="pres">
      <dgm:prSet presAssocID="{AB70193C-7BC9-457D-9FF8-72C558FE969F}" presName="sibTrans" presStyleCnt="0"/>
      <dgm:spPr/>
    </dgm:pt>
    <dgm:pt modelId="{04CCAEFE-B7A8-46F0-8E3E-938A93C869D2}" type="pres">
      <dgm:prSet presAssocID="{759429EA-9235-4F50-AE6B-53630B45BA03}" presName="compNode" presStyleCnt="0"/>
      <dgm:spPr/>
    </dgm:pt>
    <dgm:pt modelId="{D9BA1EB8-1599-4919-A057-DFB44C35A372}" type="pres">
      <dgm:prSet presAssocID="{759429EA-9235-4F50-AE6B-53630B45BA03}" presName="bgRect" presStyleLbl="bgShp" presStyleIdx="4" presStyleCnt="9"/>
      <dgm:spPr/>
    </dgm:pt>
    <dgm:pt modelId="{0AB611A8-1AAA-4B85-B106-7C6EC3FABE4A}" type="pres">
      <dgm:prSet presAssocID="{759429EA-9235-4F50-AE6B-53630B45BA03}" presName="iconRect" presStyleLbl="node1" presStyleIdx="4"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F07FCF74-146F-42A9-9497-0277ED6A8869}" type="pres">
      <dgm:prSet presAssocID="{759429EA-9235-4F50-AE6B-53630B45BA03}" presName="spaceRect" presStyleCnt="0"/>
      <dgm:spPr/>
    </dgm:pt>
    <dgm:pt modelId="{768E27F2-25E2-4745-BC78-77E817A9E34E}" type="pres">
      <dgm:prSet presAssocID="{759429EA-9235-4F50-AE6B-53630B45BA03}" presName="parTx" presStyleLbl="revTx" presStyleIdx="4" presStyleCnt="9">
        <dgm:presLayoutVars>
          <dgm:chMax val="0"/>
          <dgm:chPref val="0"/>
        </dgm:presLayoutVars>
      </dgm:prSet>
      <dgm:spPr/>
    </dgm:pt>
    <dgm:pt modelId="{54588548-7832-43CA-A81F-F3FDAF9730E7}" type="pres">
      <dgm:prSet presAssocID="{1DC1A602-E9F7-4602-8906-5FBA93FACF03}" presName="sibTrans" presStyleCnt="0"/>
      <dgm:spPr/>
    </dgm:pt>
    <dgm:pt modelId="{91B6E44A-BA80-4CAF-9670-8CE60ADC6B52}" type="pres">
      <dgm:prSet presAssocID="{35AF5987-97E3-4B0B-9306-ADF4024188EB}" presName="compNode" presStyleCnt="0"/>
      <dgm:spPr/>
    </dgm:pt>
    <dgm:pt modelId="{94487C4C-5F95-4DF6-BA1B-3A7BB74BB6AF}" type="pres">
      <dgm:prSet presAssocID="{35AF5987-97E3-4B0B-9306-ADF4024188EB}" presName="bgRect" presStyleLbl="bgShp" presStyleIdx="5" presStyleCnt="9"/>
      <dgm:spPr/>
    </dgm:pt>
    <dgm:pt modelId="{C15EE450-45DE-4DCD-9139-F861F32C6F64}" type="pres">
      <dgm:prSet presAssocID="{35AF5987-97E3-4B0B-9306-ADF4024188EB}" presName="iconRect" presStyleLbl="node1" presStyleIdx="5"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r"/>
        </a:ext>
      </dgm:extLst>
    </dgm:pt>
    <dgm:pt modelId="{B8F23BE2-728B-4D2C-BD90-525B8A4679DF}" type="pres">
      <dgm:prSet presAssocID="{35AF5987-97E3-4B0B-9306-ADF4024188EB}" presName="spaceRect" presStyleCnt="0"/>
      <dgm:spPr/>
    </dgm:pt>
    <dgm:pt modelId="{321D2711-C63E-4EDE-95E9-AF43BE9A4618}" type="pres">
      <dgm:prSet presAssocID="{35AF5987-97E3-4B0B-9306-ADF4024188EB}" presName="parTx" presStyleLbl="revTx" presStyleIdx="5" presStyleCnt="9">
        <dgm:presLayoutVars>
          <dgm:chMax val="0"/>
          <dgm:chPref val="0"/>
        </dgm:presLayoutVars>
      </dgm:prSet>
      <dgm:spPr/>
    </dgm:pt>
    <dgm:pt modelId="{93A6560D-45DA-4524-A207-3B61F8CC578F}" type="pres">
      <dgm:prSet presAssocID="{368EF87C-F4AA-4490-8CBC-3D649920234B}" presName="sibTrans" presStyleCnt="0"/>
      <dgm:spPr/>
    </dgm:pt>
    <dgm:pt modelId="{CE90F149-D605-4255-84B6-5866406994A7}" type="pres">
      <dgm:prSet presAssocID="{54BD26FB-E7A8-4946-8D33-6F8512DA615D}" presName="compNode" presStyleCnt="0"/>
      <dgm:spPr/>
    </dgm:pt>
    <dgm:pt modelId="{3E9BFD35-A947-483D-BDD9-BA53318A4E56}" type="pres">
      <dgm:prSet presAssocID="{54BD26FB-E7A8-4946-8D33-6F8512DA615D}" presName="bgRect" presStyleLbl="bgShp" presStyleIdx="6" presStyleCnt="9"/>
      <dgm:spPr/>
    </dgm:pt>
    <dgm:pt modelId="{CE667194-BF5A-42E3-B94A-A8857D0849AC}" type="pres">
      <dgm:prSet presAssocID="{54BD26FB-E7A8-4946-8D33-6F8512DA615D}" presName="iconRect" presStyleLbl="node1" presStyleIdx="6"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miling Face with No Fill"/>
        </a:ext>
      </dgm:extLst>
    </dgm:pt>
    <dgm:pt modelId="{53141C3C-D157-47E9-B200-31A87909C349}" type="pres">
      <dgm:prSet presAssocID="{54BD26FB-E7A8-4946-8D33-6F8512DA615D}" presName="spaceRect" presStyleCnt="0"/>
      <dgm:spPr/>
    </dgm:pt>
    <dgm:pt modelId="{8716B69E-D916-4E54-9E54-1E8BCDD3B6A7}" type="pres">
      <dgm:prSet presAssocID="{54BD26FB-E7A8-4946-8D33-6F8512DA615D}" presName="parTx" presStyleLbl="revTx" presStyleIdx="6" presStyleCnt="9">
        <dgm:presLayoutVars>
          <dgm:chMax val="0"/>
          <dgm:chPref val="0"/>
        </dgm:presLayoutVars>
      </dgm:prSet>
      <dgm:spPr/>
    </dgm:pt>
    <dgm:pt modelId="{65E7123E-ADFC-4FCC-BBB2-F7861E93C77D}" type="pres">
      <dgm:prSet presAssocID="{B0CCD300-FDB3-4E30-8738-935B2D295FA5}" presName="sibTrans" presStyleCnt="0"/>
      <dgm:spPr/>
    </dgm:pt>
    <dgm:pt modelId="{F26A6497-6463-4186-AF71-C0AAE3F41DEC}" type="pres">
      <dgm:prSet presAssocID="{758E36E9-5732-46A6-9099-2DF0375ED63F}" presName="compNode" presStyleCnt="0"/>
      <dgm:spPr/>
    </dgm:pt>
    <dgm:pt modelId="{4B3643C3-2464-4F73-855B-C8E78F49E1AA}" type="pres">
      <dgm:prSet presAssocID="{758E36E9-5732-46A6-9099-2DF0375ED63F}" presName="bgRect" presStyleLbl="bgShp" presStyleIdx="7" presStyleCnt="9"/>
      <dgm:spPr/>
    </dgm:pt>
    <dgm:pt modelId="{7B2F9F84-5BB2-40DC-A8EB-04D8D5E077D5}" type="pres">
      <dgm:prSet presAssocID="{758E36E9-5732-46A6-9099-2DF0375ED63F}" presName="iconRect" presStyleLbl="node1" presStyleIdx="7" presStyleCnt="9"/>
      <dgm:spPr/>
    </dgm:pt>
    <dgm:pt modelId="{B584EC37-4EC9-4454-8670-8EBC3316A5B5}" type="pres">
      <dgm:prSet presAssocID="{758E36E9-5732-46A6-9099-2DF0375ED63F}" presName="spaceRect" presStyleCnt="0"/>
      <dgm:spPr/>
    </dgm:pt>
    <dgm:pt modelId="{9BFB92A3-791B-469A-BA0F-BA6380728E81}" type="pres">
      <dgm:prSet presAssocID="{758E36E9-5732-46A6-9099-2DF0375ED63F}" presName="parTx" presStyleLbl="revTx" presStyleIdx="7" presStyleCnt="9">
        <dgm:presLayoutVars>
          <dgm:chMax val="0"/>
          <dgm:chPref val="0"/>
        </dgm:presLayoutVars>
      </dgm:prSet>
      <dgm:spPr/>
    </dgm:pt>
    <dgm:pt modelId="{627DD4B9-5179-46DB-875B-406956EAE2A8}" type="pres">
      <dgm:prSet presAssocID="{E4A26BF3-0AE7-42F8-8A27-2EADA5472B6A}" presName="sibTrans" presStyleCnt="0"/>
      <dgm:spPr/>
    </dgm:pt>
    <dgm:pt modelId="{309AF625-1110-4CC0-A781-3139EC7492C6}" type="pres">
      <dgm:prSet presAssocID="{2101A884-F848-4293-AFB3-0DB5FBAA835F}" presName="compNode" presStyleCnt="0"/>
      <dgm:spPr/>
    </dgm:pt>
    <dgm:pt modelId="{C9D65AF4-5474-4425-B427-7DCA0B4DF26A}" type="pres">
      <dgm:prSet presAssocID="{2101A884-F848-4293-AFB3-0DB5FBAA835F}" presName="bgRect" presStyleLbl="bgShp" presStyleIdx="8" presStyleCnt="9"/>
      <dgm:spPr/>
    </dgm:pt>
    <dgm:pt modelId="{F6D5C26F-0018-4A0E-9640-6B718B4CAC93}" type="pres">
      <dgm:prSet presAssocID="{2101A884-F848-4293-AFB3-0DB5FBAA835F}" presName="iconRect" presStyleLbl="node1" presStyleIdx="8" presStyleCnt="9"/>
      <dgm:spPr/>
    </dgm:pt>
    <dgm:pt modelId="{98CC1ED5-C1DF-4505-977A-35D93D63ED22}" type="pres">
      <dgm:prSet presAssocID="{2101A884-F848-4293-AFB3-0DB5FBAA835F}" presName="spaceRect" presStyleCnt="0"/>
      <dgm:spPr/>
    </dgm:pt>
    <dgm:pt modelId="{6E1C0A7F-C6CC-4185-8C16-FA89E8557951}" type="pres">
      <dgm:prSet presAssocID="{2101A884-F848-4293-AFB3-0DB5FBAA835F}" presName="parTx" presStyleLbl="revTx" presStyleIdx="8" presStyleCnt="9">
        <dgm:presLayoutVars>
          <dgm:chMax val="0"/>
          <dgm:chPref val="0"/>
        </dgm:presLayoutVars>
      </dgm:prSet>
      <dgm:spPr/>
    </dgm:pt>
  </dgm:ptLst>
  <dgm:cxnLst>
    <dgm:cxn modelId="{9A94A716-A36B-482A-9620-CD86BD96265C}" type="presOf" srcId="{54BD26FB-E7A8-4946-8D33-6F8512DA615D}" destId="{8716B69E-D916-4E54-9E54-1E8BCDD3B6A7}" srcOrd="0" destOrd="0" presId="urn:microsoft.com/office/officeart/2018/2/layout/IconVerticalSolidList"/>
    <dgm:cxn modelId="{F268F139-1D6E-48B6-A729-F4BC5A83B378}" type="presOf" srcId="{BE13636C-163F-479E-973F-5F2A1AA9009D}" destId="{35DB1CD4-978C-4CFC-899C-C3D75CEEA775}" srcOrd="0" destOrd="0" presId="urn:microsoft.com/office/officeart/2018/2/layout/IconVerticalSolidList"/>
    <dgm:cxn modelId="{E52ED15B-D85E-4BC7-896C-BAAB14306150}" type="presOf" srcId="{759429EA-9235-4F50-AE6B-53630B45BA03}" destId="{768E27F2-25E2-4745-BC78-77E817A9E34E}" srcOrd="0" destOrd="0" presId="urn:microsoft.com/office/officeart/2018/2/layout/IconVerticalSolidList"/>
    <dgm:cxn modelId="{B3A75948-8018-43F7-A770-F86CC000D2E6}" srcId="{620755E1-6DD3-46B0-B7D2-69B31C6B0EF6}" destId="{759429EA-9235-4F50-AE6B-53630B45BA03}" srcOrd="4" destOrd="0" parTransId="{0432BC11-33AF-4BF5-BC0B-88C1E171A230}" sibTransId="{1DC1A602-E9F7-4602-8906-5FBA93FACF03}"/>
    <dgm:cxn modelId="{A4238853-5C04-4B5D-B241-B492406850B0}" type="presOf" srcId="{620755E1-6DD3-46B0-B7D2-69B31C6B0EF6}" destId="{8994B6E3-ADC2-4CE6-BC61-FDE3CE8BFDFC}" srcOrd="0" destOrd="0" presId="urn:microsoft.com/office/officeart/2018/2/layout/IconVerticalSolidList"/>
    <dgm:cxn modelId="{C261A674-5FCB-43FB-8BD7-0D2DD427DEB5}" srcId="{620755E1-6DD3-46B0-B7D2-69B31C6B0EF6}" destId="{AE52FE03-3784-497D-8AAA-B854D503D5CD}" srcOrd="1" destOrd="0" parTransId="{73EEB5FC-9143-4B68-972B-352B28A6EC0C}" sibTransId="{32ED6BE3-FB2C-486D-AABC-F0BA77053BF1}"/>
    <dgm:cxn modelId="{F85B5B59-6A78-413D-BD5A-B395B6C4955B}" srcId="{620755E1-6DD3-46B0-B7D2-69B31C6B0EF6}" destId="{54BD26FB-E7A8-4946-8D33-6F8512DA615D}" srcOrd="6" destOrd="0" parTransId="{47A9334C-0AF5-4230-A4FF-FADDD2148ADE}" sibTransId="{B0CCD300-FDB3-4E30-8738-935B2D295FA5}"/>
    <dgm:cxn modelId="{B5FA5D79-2E4A-4A89-A037-F296055C8250}" type="presOf" srcId="{758E36E9-5732-46A6-9099-2DF0375ED63F}" destId="{9BFB92A3-791B-469A-BA0F-BA6380728E81}" srcOrd="0" destOrd="0" presId="urn:microsoft.com/office/officeart/2018/2/layout/IconVerticalSolidList"/>
    <dgm:cxn modelId="{C28BFC84-A404-4A7B-87C2-6EDC7CB5E3F6}" type="presOf" srcId="{12631A33-8A3E-4A79-A4FF-D84F5DF9829B}" destId="{2C07771D-30C6-4610-92C4-D7678489A024}" srcOrd="0" destOrd="0" presId="urn:microsoft.com/office/officeart/2018/2/layout/IconVerticalSolidList"/>
    <dgm:cxn modelId="{E6707B90-2DD1-4270-941E-370D9EC4AF32}" srcId="{620755E1-6DD3-46B0-B7D2-69B31C6B0EF6}" destId="{758E36E9-5732-46A6-9099-2DF0375ED63F}" srcOrd="7" destOrd="0" parTransId="{E8689D97-A5C1-40D8-B234-4AF57FD97328}" sibTransId="{E4A26BF3-0AE7-42F8-8A27-2EADA5472B6A}"/>
    <dgm:cxn modelId="{C8A12493-CAEE-4E75-865D-C6AF17E8245F}" type="presOf" srcId="{E56B5CAC-A3E7-4755-9B3D-39BABA9D0776}" destId="{BD5056FF-6D96-4055-8E96-4D1263553D90}" srcOrd="0" destOrd="0" presId="urn:microsoft.com/office/officeart/2018/2/layout/IconVerticalSolidList"/>
    <dgm:cxn modelId="{D0F2D19C-A433-48EA-A0E2-67F14CFB7B2D}" srcId="{620755E1-6DD3-46B0-B7D2-69B31C6B0EF6}" destId="{BE13636C-163F-479E-973F-5F2A1AA9009D}" srcOrd="0" destOrd="0" parTransId="{2525B376-7EFF-4E4A-AE51-6826002F3EED}" sibTransId="{F3B41A7C-CECE-4D2C-9226-231F17F6F034}"/>
    <dgm:cxn modelId="{06B1C59F-14BB-4069-87C2-FEAB85129A65}" type="presOf" srcId="{35AF5987-97E3-4B0B-9306-ADF4024188EB}" destId="{321D2711-C63E-4EDE-95E9-AF43BE9A4618}" srcOrd="0" destOrd="0" presId="urn:microsoft.com/office/officeart/2018/2/layout/IconVerticalSolidList"/>
    <dgm:cxn modelId="{2AC639AB-7578-4B65-945B-F011FBC809F8}" srcId="{620755E1-6DD3-46B0-B7D2-69B31C6B0EF6}" destId="{12631A33-8A3E-4A79-A4FF-D84F5DF9829B}" srcOrd="2" destOrd="0" parTransId="{6063523A-3ADA-4F1C-B470-238EC5039EC5}" sibTransId="{F8552721-3789-4A87-A186-3E72A4E23442}"/>
    <dgm:cxn modelId="{91B63DB4-EE58-4A1B-AD1B-AE7645E8B6F9}" srcId="{620755E1-6DD3-46B0-B7D2-69B31C6B0EF6}" destId="{35AF5987-97E3-4B0B-9306-ADF4024188EB}" srcOrd="5" destOrd="0" parTransId="{6C51ACD2-2ACA-4574-A43D-675123D9E9FA}" sibTransId="{368EF87C-F4AA-4490-8CBC-3D649920234B}"/>
    <dgm:cxn modelId="{EB8D4CB7-0682-4E60-8E7C-0BC6C38C639E}" type="presOf" srcId="{AE52FE03-3784-497D-8AAA-B854D503D5CD}" destId="{EF66DF71-5177-4B07-9479-EB941F76F99B}" srcOrd="0" destOrd="0" presId="urn:microsoft.com/office/officeart/2018/2/layout/IconVerticalSolidList"/>
    <dgm:cxn modelId="{39A91CD6-87F7-456E-AA59-06A8602E766C}" srcId="{620755E1-6DD3-46B0-B7D2-69B31C6B0EF6}" destId="{2101A884-F848-4293-AFB3-0DB5FBAA835F}" srcOrd="8" destOrd="0" parTransId="{7D5E89E1-A255-4824-86FD-6E4527A48E90}" sibTransId="{B37EBF21-4AA6-4066-8C8D-FC358969E97C}"/>
    <dgm:cxn modelId="{8E193CDA-9AE5-48DF-AF07-744468D0B236}" type="presOf" srcId="{2101A884-F848-4293-AFB3-0DB5FBAA835F}" destId="{6E1C0A7F-C6CC-4185-8C16-FA89E8557951}" srcOrd="0" destOrd="0" presId="urn:microsoft.com/office/officeart/2018/2/layout/IconVerticalSolidList"/>
    <dgm:cxn modelId="{3D15D7FD-16DC-4F9E-8F2F-D2FB4139898D}" srcId="{620755E1-6DD3-46B0-B7D2-69B31C6B0EF6}" destId="{E56B5CAC-A3E7-4755-9B3D-39BABA9D0776}" srcOrd="3" destOrd="0" parTransId="{AD9D5B30-6A63-4205-8F36-B57A74EC8DF8}" sibTransId="{AB70193C-7BC9-457D-9FF8-72C558FE969F}"/>
    <dgm:cxn modelId="{6F3274DD-B95D-470D-A618-004B054EC0AE}" type="presParOf" srcId="{8994B6E3-ADC2-4CE6-BC61-FDE3CE8BFDFC}" destId="{870D0861-5454-47ED-9B2A-7FE09172C6E1}" srcOrd="0" destOrd="0" presId="urn:microsoft.com/office/officeart/2018/2/layout/IconVerticalSolidList"/>
    <dgm:cxn modelId="{F71A9842-C824-4711-8F29-AC038D10BD1A}" type="presParOf" srcId="{870D0861-5454-47ED-9B2A-7FE09172C6E1}" destId="{2C57FEC6-180B-4164-A72D-B157C5962C53}" srcOrd="0" destOrd="0" presId="urn:microsoft.com/office/officeart/2018/2/layout/IconVerticalSolidList"/>
    <dgm:cxn modelId="{AF01A53F-471A-40C0-BABE-3CC1E1CE6B6A}" type="presParOf" srcId="{870D0861-5454-47ED-9B2A-7FE09172C6E1}" destId="{21920EE5-7D27-4794-AC55-1A7CAAA60EE0}" srcOrd="1" destOrd="0" presId="urn:microsoft.com/office/officeart/2018/2/layout/IconVerticalSolidList"/>
    <dgm:cxn modelId="{4D7188B5-1D19-45A9-8983-D987D6DAEF5D}" type="presParOf" srcId="{870D0861-5454-47ED-9B2A-7FE09172C6E1}" destId="{567C058A-E1A3-4483-83FE-811AC21E9FEC}" srcOrd="2" destOrd="0" presId="urn:microsoft.com/office/officeart/2018/2/layout/IconVerticalSolidList"/>
    <dgm:cxn modelId="{17BBEC6C-31AA-4F2D-9F74-D05AEAEF253D}" type="presParOf" srcId="{870D0861-5454-47ED-9B2A-7FE09172C6E1}" destId="{35DB1CD4-978C-4CFC-899C-C3D75CEEA775}" srcOrd="3" destOrd="0" presId="urn:microsoft.com/office/officeart/2018/2/layout/IconVerticalSolidList"/>
    <dgm:cxn modelId="{44508D7C-0B46-42AA-9B9F-40611E26D635}" type="presParOf" srcId="{8994B6E3-ADC2-4CE6-BC61-FDE3CE8BFDFC}" destId="{372AB6AE-D578-4EC8-817E-D1AAA3F73217}" srcOrd="1" destOrd="0" presId="urn:microsoft.com/office/officeart/2018/2/layout/IconVerticalSolidList"/>
    <dgm:cxn modelId="{49935900-090A-49D0-9867-308C79D195AD}" type="presParOf" srcId="{8994B6E3-ADC2-4CE6-BC61-FDE3CE8BFDFC}" destId="{227DD8B2-3686-4EB3-8E24-BED9007E927A}" srcOrd="2" destOrd="0" presId="urn:microsoft.com/office/officeart/2018/2/layout/IconVerticalSolidList"/>
    <dgm:cxn modelId="{695E9BE8-09C4-42CE-BCB0-AA690E900552}" type="presParOf" srcId="{227DD8B2-3686-4EB3-8E24-BED9007E927A}" destId="{A71F67CC-03B9-40DC-9900-62F169E2C0F3}" srcOrd="0" destOrd="0" presId="urn:microsoft.com/office/officeart/2018/2/layout/IconVerticalSolidList"/>
    <dgm:cxn modelId="{578EC582-BAC5-4F64-80CA-EC758EEEAF32}" type="presParOf" srcId="{227DD8B2-3686-4EB3-8E24-BED9007E927A}" destId="{B7A6C56A-D4BE-41C0-ADC8-FC904DF0C1A1}" srcOrd="1" destOrd="0" presId="urn:microsoft.com/office/officeart/2018/2/layout/IconVerticalSolidList"/>
    <dgm:cxn modelId="{6DC277D4-D381-4A8A-8835-1EAD2A0DE9A5}" type="presParOf" srcId="{227DD8B2-3686-4EB3-8E24-BED9007E927A}" destId="{B531EA5B-C53C-4B60-8312-91A9D9B7363E}" srcOrd="2" destOrd="0" presId="urn:microsoft.com/office/officeart/2018/2/layout/IconVerticalSolidList"/>
    <dgm:cxn modelId="{00911DC2-D001-4BE3-847B-7DCF113742F1}" type="presParOf" srcId="{227DD8B2-3686-4EB3-8E24-BED9007E927A}" destId="{EF66DF71-5177-4B07-9479-EB941F76F99B}" srcOrd="3" destOrd="0" presId="urn:microsoft.com/office/officeart/2018/2/layout/IconVerticalSolidList"/>
    <dgm:cxn modelId="{87478051-4E06-4D8D-9C04-DAA4DEE68504}" type="presParOf" srcId="{8994B6E3-ADC2-4CE6-BC61-FDE3CE8BFDFC}" destId="{25B9C495-16D1-4BAB-9ECD-6190819B5300}" srcOrd="3" destOrd="0" presId="urn:microsoft.com/office/officeart/2018/2/layout/IconVerticalSolidList"/>
    <dgm:cxn modelId="{C4AB2F76-4B35-464D-B39A-E3B2749945E1}" type="presParOf" srcId="{8994B6E3-ADC2-4CE6-BC61-FDE3CE8BFDFC}" destId="{FFFC5409-28DB-4EC6-A9F4-FA61E60B714A}" srcOrd="4" destOrd="0" presId="urn:microsoft.com/office/officeart/2018/2/layout/IconVerticalSolidList"/>
    <dgm:cxn modelId="{B2DBE54E-ACF8-431B-AD89-34EB41A20513}" type="presParOf" srcId="{FFFC5409-28DB-4EC6-A9F4-FA61E60B714A}" destId="{52190FCA-C632-4150-8DD9-5AA02E86106D}" srcOrd="0" destOrd="0" presId="urn:microsoft.com/office/officeart/2018/2/layout/IconVerticalSolidList"/>
    <dgm:cxn modelId="{60FBE5D7-F403-46BA-AE24-E167201B9CE9}" type="presParOf" srcId="{FFFC5409-28DB-4EC6-A9F4-FA61E60B714A}" destId="{6B843A7B-0DC9-4EAB-B27F-09005DE557F9}" srcOrd="1" destOrd="0" presId="urn:microsoft.com/office/officeart/2018/2/layout/IconVerticalSolidList"/>
    <dgm:cxn modelId="{97C0A374-74F8-4E0F-A600-62BC0F3CC489}" type="presParOf" srcId="{FFFC5409-28DB-4EC6-A9F4-FA61E60B714A}" destId="{0B5C3E45-7455-49B7-A675-7A850A1892D2}" srcOrd="2" destOrd="0" presId="urn:microsoft.com/office/officeart/2018/2/layout/IconVerticalSolidList"/>
    <dgm:cxn modelId="{A5EE5662-0F61-4781-8534-C34D6E4C6BA1}" type="presParOf" srcId="{FFFC5409-28DB-4EC6-A9F4-FA61E60B714A}" destId="{2C07771D-30C6-4610-92C4-D7678489A024}" srcOrd="3" destOrd="0" presId="urn:microsoft.com/office/officeart/2018/2/layout/IconVerticalSolidList"/>
    <dgm:cxn modelId="{4FA0276B-6728-43AD-973A-E7402D8AC1BF}" type="presParOf" srcId="{8994B6E3-ADC2-4CE6-BC61-FDE3CE8BFDFC}" destId="{B257989A-08D6-4948-9170-951B935D594E}" srcOrd="5" destOrd="0" presId="urn:microsoft.com/office/officeart/2018/2/layout/IconVerticalSolidList"/>
    <dgm:cxn modelId="{FAA5EBAF-0B27-4627-99D6-895170241AF9}" type="presParOf" srcId="{8994B6E3-ADC2-4CE6-BC61-FDE3CE8BFDFC}" destId="{CB4811DE-6696-4C5A-8D04-A268A8D739E1}" srcOrd="6" destOrd="0" presId="urn:microsoft.com/office/officeart/2018/2/layout/IconVerticalSolidList"/>
    <dgm:cxn modelId="{3F745429-D2FA-458D-A981-0E5AB4FDD821}" type="presParOf" srcId="{CB4811DE-6696-4C5A-8D04-A268A8D739E1}" destId="{461F0AD8-4FDC-4533-B4DA-FA046A63180B}" srcOrd="0" destOrd="0" presId="urn:microsoft.com/office/officeart/2018/2/layout/IconVerticalSolidList"/>
    <dgm:cxn modelId="{A54A4EDB-1255-4921-8445-569A4F2F26AF}" type="presParOf" srcId="{CB4811DE-6696-4C5A-8D04-A268A8D739E1}" destId="{B1BD736F-A131-4E08-AF82-402279438905}" srcOrd="1" destOrd="0" presId="urn:microsoft.com/office/officeart/2018/2/layout/IconVerticalSolidList"/>
    <dgm:cxn modelId="{FBE71D85-CB01-42AC-9476-5ACB648B594B}" type="presParOf" srcId="{CB4811DE-6696-4C5A-8D04-A268A8D739E1}" destId="{85CE51AD-4A8D-44A8-B358-A19D043508B4}" srcOrd="2" destOrd="0" presId="urn:microsoft.com/office/officeart/2018/2/layout/IconVerticalSolidList"/>
    <dgm:cxn modelId="{DE17E478-C10A-49BA-AF6F-923DA0CB07FC}" type="presParOf" srcId="{CB4811DE-6696-4C5A-8D04-A268A8D739E1}" destId="{BD5056FF-6D96-4055-8E96-4D1263553D90}" srcOrd="3" destOrd="0" presId="urn:microsoft.com/office/officeart/2018/2/layout/IconVerticalSolidList"/>
    <dgm:cxn modelId="{840A5B6A-FCEF-4B54-842F-4D9BE54EA0D3}" type="presParOf" srcId="{8994B6E3-ADC2-4CE6-BC61-FDE3CE8BFDFC}" destId="{12EB6908-63BF-427E-B308-383450281FD3}" srcOrd="7" destOrd="0" presId="urn:microsoft.com/office/officeart/2018/2/layout/IconVerticalSolidList"/>
    <dgm:cxn modelId="{65ABE60E-EC7E-4EB3-9E61-8B9614497C25}" type="presParOf" srcId="{8994B6E3-ADC2-4CE6-BC61-FDE3CE8BFDFC}" destId="{04CCAEFE-B7A8-46F0-8E3E-938A93C869D2}" srcOrd="8" destOrd="0" presId="urn:microsoft.com/office/officeart/2018/2/layout/IconVerticalSolidList"/>
    <dgm:cxn modelId="{122EF04C-DF90-462C-9D65-0098513E1A26}" type="presParOf" srcId="{04CCAEFE-B7A8-46F0-8E3E-938A93C869D2}" destId="{D9BA1EB8-1599-4919-A057-DFB44C35A372}" srcOrd="0" destOrd="0" presId="urn:microsoft.com/office/officeart/2018/2/layout/IconVerticalSolidList"/>
    <dgm:cxn modelId="{76A5F3F6-5D49-4568-9960-29F106BA99FA}" type="presParOf" srcId="{04CCAEFE-B7A8-46F0-8E3E-938A93C869D2}" destId="{0AB611A8-1AAA-4B85-B106-7C6EC3FABE4A}" srcOrd="1" destOrd="0" presId="urn:microsoft.com/office/officeart/2018/2/layout/IconVerticalSolidList"/>
    <dgm:cxn modelId="{00739592-0A2F-4D76-A5AF-3432A311DF9B}" type="presParOf" srcId="{04CCAEFE-B7A8-46F0-8E3E-938A93C869D2}" destId="{F07FCF74-146F-42A9-9497-0277ED6A8869}" srcOrd="2" destOrd="0" presId="urn:microsoft.com/office/officeart/2018/2/layout/IconVerticalSolidList"/>
    <dgm:cxn modelId="{D61094E0-A5AB-4402-A0F3-D4F5858C0E3E}" type="presParOf" srcId="{04CCAEFE-B7A8-46F0-8E3E-938A93C869D2}" destId="{768E27F2-25E2-4745-BC78-77E817A9E34E}" srcOrd="3" destOrd="0" presId="urn:microsoft.com/office/officeart/2018/2/layout/IconVerticalSolidList"/>
    <dgm:cxn modelId="{0650E82E-F03C-481E-BBEF-3459753A5956}" type="presParOf" srcId="{8994B6E3-ADC2-4CE6-BC61-FDE3CE8BFDFC}" destId="{54588548-7832-43CA-A81F-F3FDAF9730E7}" srcOrd="9" destOrd="0" presId="urn:microsoft.com/office/officeart/2018/2/layout/IconVerticalSolidList"/>
    <dgm:cxn modelId="{31203033-6613-4911-AAFA-EFDE91D64A49}" type="presParOf" srcId="{8994B6E3-ADC2-4CE6-BC61-FDE3CE8BFDFC}" destId="{91B6E44A-BA80-4CAF-9670-8CE60ADC6B52}" srcOrd="10" destOrd="0" presId="urn:microsoft.com/office/officeart/2018/2/layout/IconVerticalSolidList"/>
    <dgm:cxn modelId="{EAF78472-2F4B-4109-817F-F2DF5AD8B37E}" type="presParOf" srcId="{91B6E44A-BA80-4CAF-9670-8CE60ADC6B52}" destId="{94487C4C-5F95-4DF6-BA1B-3A7BB74BB6AF}" srcOrd="0" destOrd="0" presId="urn:microsoft.com/office/officeart/2018/2/layout/IconVerticalSolidList"/>
    <dgm:cxn modelId="{87348CB1-2C83-4960-9202-D1A5E2456628}" type="presParOf" srcId="{91B6E44A-BA80-4CAF-9670-8CE60ADC6B52}" destId="{C15EE450-45DE-4DCD-9139-F861F32C6F64}" srcOrd="1" destOrd="0" presId="urn:microsoft.com/office/officeart/2018/2/layout/IconVerticalSolidList"/>
    <dgm:cxn modelId="{3076C553-EDB1-44D8-989C-C6B2910A10B9}" type="presParOf" srcId="{91B6E44A-BA80-4CAF-9670-8CE60ADC6B52}" destId="{B8F23BE2-728B-4D2C-BD90-525B8A4679DF}" srcOrd="2" destOrd="0" presId="urn:microsoft.com/office/officeart/2018/2/layout/IconVerticalSolidList"/>
    <dgm:cxn modelId="{CB15E79F-4CFD-4832-828B-E7BBA3003DE7}" type="presParOf" srcId="{91B6E44A-BA80-4CAF-9670-8CE60ADC6B52}" destId="{321D2711-C63E-4EDE-95E9-AF43BE9A4618}" srcOrd="3" destOrd="0" presId="urn:microsoft.com/office/officeart/2018/2/layout/IconVerticalSolidList"/>
    <dgm:cxn modelId="{0B8E3D07-969D-4964-8546-B345AE37689E}" type="presParOf" srcId="{8994B6E3-ADC2-4CE6-BC61-FDE3CE8BFDFC}" destId="{93A6560D-45DA-4524-A207-3B61F8CC578F}" srcOrd="11" destOrd="0" presId="urn:microsoft.com/office/officeart/2018/2/layout/IconVerticalSolidList"/>
    <dgm:cxn modelId="{BDE5807C-5968-4E4A-A5D3-F3DFE8016940}" type="presParOf" srcId="{8994B6E3-ADC2-4CE6-BC61-FDE3CE8BFDFC}" destId="{CE90F149-D605-4255-84B6-5866406994A7}" srcOrd="12" destOrd="0" presId="urn:microsoft.com/office/officeart/2018/2/layout/IconVerticalSolidList"/>
    <dgm:cxn modelId="{0F626A05-1134-4E62-B48A-6BCF2A92B900}" type="presParOf" srcId="{CE90F149-D605-4255-84B6-5866406994A7}" destId="{3E9BFD35-A947-483D-BDD9-BA53318A4E56}" srcOrd="0" destOrd="0" presId="urn:microsoft.com/office/officeart/2018/2/layout/IconVerticalSolidList"/>
    <dgm:cxn modelId="{CEB69670-982D-4963-AA3F-12A767517FD9}" type="presParOf" srcId="{CE90F149-D605-4255-84B6-5866406994A7}" destId="{CE667194-BF5A-42E3-B94A-A8857D0849AC}" srcOrd="1" destOrd="0" presId="urn:microsoft.com/office/officeart/2018/2/layout/IconVerticalSolidList"/>
    <dgm:cxn modelId="{A283A15B-D850-49CC-93ED-925F11E4C42A}" type="presParOf" srcId="{CE90F149-D605-4255-84B6-5866406994A7}" destId="{53141C3C-D157-47E9-B200-31A87909C349}" srcOrd="2" destOrd="0" presId="urn:microsoft.com/office/officeart/2018/2/layout/IconVerticalSolidList"/>
    <dgm:cxn modelId="{733FBC7F-F060-40BC-97E4-8FEE52AEE925}" type="presParOf" srcId="{CE90F149-D605-4255-84B6-5866406994A7}" destId="{8716B69E-D916-4E54-9E54-1E8BCDD3B6A7}" srcOrd="3" destOrd="0" presId="urn:microsoft.com/office/officeart/2018/2/layout/IconVerticalSolidList"/>
    <dgm:cxn modelId="{FA13DC9B-5DB7-425B-9054-C4247277D47D}" type="presParOf" srcId="{8994B6E3-ADC2-4CE6-BC61-FDE3CE8BFDFC}" destId="{65E7123E-ADFC-4FCC-BBB2-F7861E93C77D}" srcOrd="13" destOrd="0" presId="urn:microsoft.com/office/officeart/2018/2/layout/IconVerticalSolidList"/>
    <dgm:cxn modelId="{6B54E940-DE03-47E0-A08F-616193072DAA}" type="presParOf" srcId="{8994B6E3-ADC2-4CE6-BC61-FDE3CE8BFDFC}" destId="{F26A6497-6463-4186-AF71-C0AAE3F41DEC}" srcOrd="14" destOrd="0" presId="urn:microsoft.com/office/officeart/2018/2/layout/IconVerticalSolidList"/>
    <dgm:cxn modelId="{08F90482-8641-4663-887D-EF49DBB022D1}" type="presParOf" srcId="{F26A6497-6463-4186-AF71-C0AAE3F41DEC}" destId="{4B3643C3-2464-4F73-855B-C8E78F49E1AA}" srcOrd="0" destOrd="0" presId="urn:microsoft.com/office/officeart/2018/2/layout/IconVerticalSolidList"/>
    <dgm:cxn modelId="{B711CB07-C92A-400B-B675-E1D5421056AF}" type="presParOf" srcId="{F26A6497-6463-4186-AF71-C0AAE3F41DEC}" destId="{7B2F9F84-5BB2-40DC-A8EB-04D8D5E077D5}" srcOrd="1" destOrd="0" presId="urn:microsoft.com/office/officeart/2018/2/layout/IconVerticalSolidList"/>
    <dgm:cxn modelId="{6F9E0B96-5A07-4B1C-9E78-B791404956A6}" type="presParOf" srcId="{F26A6497-6463-4186-AF71-C0AAE3F41DEC}" destId="{B584EC37-4EC9-4454-8670-8EBC3316A5B5}" srcOrd="2" destOrd="0" presId="urn:microsoft.com/office/officeart/2018/2/layout/IconVerticalSolidList"/>
    <dgm:cxn modelId="{1156B72B-B668-4E2C-8C0F-C8CF3854E14A}" type="presParOf" srcId="{F26A6497-6463-4186-AF71-C0AAE3F41DEC}" destId="{9BFB92A3-791B-469A-BA0F-BA6380728E81}" srcOrd="3" destOrd="0" presId="urn:microsoft.com/office/officeart/2018/2/layout/IconVerticalSolidList"/>
    <dgm:cxn modelId="{B4481051-9031-4935-8D72-54852C91F327}" type="presParOf" srcId="{8994B6E3-ADC2-4CE6-BC61-FDE3CE8BFDFC}" destId="{627DD4B9-5179-46DB-875B-406956EAE2A8}" srcOrd="15" destOrd="0" presId="urn:microsoft.com/office/officeart/2018/2/layout/IconVerticalSolidList"/>
    <dgm:cxn modelId="{9F39FF35-62ED-44AA-8BC9-5084D96A6BA2}" type="presParOf" srcId="{8994B6E3-ADC2-4CE6-BC61-FDE3CE8BFDFC}" destId="{309AF625-1110-4CC0-A781-3139EC7492C6}" srcOrd="16" destOrd="0" presId="urn:microsoft.com/office/officeart/2018/2/layout/IconVerticalSolidList"/>
    <dgm:cxn modelId="{54576483-859A-4ADA-AC9F-596BF948E964}" type="presParOf" srcId="{309AF625-1110-4CC0-A781-3139EC7492C6}" destId="{C9D65AF4-5474-4425-B427-7DCA0B4DF26A}" srcOrd="0" destOrd="0" presId="urn:microsoft.com/office/officeart/2018/2/layout/IconVerticalSolidList"/>
    <dgm:cxn modelId="{54801E8B-51DC-4DB9-8C03-6DC5143A65C2}" type="presParOf" srcId="{309AF625-1110-4CC0-A781-3139EC7492C6}" destId="{F6D5C26F-0018-4A0E-9640-6B718B4CAC93}" srcOrd="1" destOrd="0" presId="urn:microsoft.com/office/officeart/2018/2/layout/IconVerticalSolidList"/>
    <dgm:cxn modelId="{0DD05355-0E16-418F-A630-9F3EF2E65A60}" type="presParOf" srcId="{309AF625-1110-4CC0-A781-3139EC7492C6}" destId="{98CC1ED5-C1DF-4505-977A-35D93D63ED22}" srcOrd="2" destOrd="0" presId="urn:microsoft.com/office/officeart/2018/2/layout/IconVerticalSolidList"/>
    <dgm:cxn modelId="{2E9CA12A-A3A6-4EEB-900B-2D2CF6B7AD98}" type="presParOf" srcId="{309AF625-1110-4CC0-A781-3139EC7492C6}" destId="{6E1C0A7F-C6CC-4185-8C16-FA89E855795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7FEC6-180B-4164-A72D-B157C5962C53}">
      <dsp:nvSpPr>
        <dsp:cNvPr id="0" name=""/>
        <dsp:cNvSpPr/>
      </dsp:nvSpPr>
      <dsp:spPr>
        <a:xfrm>
          <a:off x="0" y="5744"/>
          <a:ext cx="6513603" cy="502582"/>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21920EE5-7D27-4794-AC55-1A7CAAA60EE0}">
      <dsp:nvSpPr>
        <dsp:cNvPr id="0" name=""/>
        <dsp:cNvSpPr/>
      </dsp:nvSpPr>
      <dsp:spPr>
        <a:xfrm>
          <a:off x="152031" y="118825"/>
          <a:ext cx="276690" cy="276420"/>
        </a:xfrm>
        <a:prstGeom prst="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35DB1CD4-978C-4CFC-899C-C3D75CEEA775}">
      <dsp:nvSpPr>
        <dsp:cNvPr id="0" name=""/>
        <dsp:cNvSpPr/>
      </dsp:nvSpPr>
      <dsp:spPr>
        <a:xfrm>
          <a:off x="580753" y="5744"/>
          <a:ext cx="5915260" cy="53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4" tIns="56514" rIns="56514" bIns="56514" numCol="1" spcCol="1270" anchor="ctr" anchorCtr="0">
          <a:noAutofit/>
        </a:bodyPr>
        <a:lstStyle/>
        <a:p>
          <a:pPr marL="0" lvl="0" indent="0" algn="l" defTabSz="622300">
            <a:lnSpc>
              <a:spcPct val="100000"/>
            </a:lnSpc>
            <a:spcBef>
              <a:spcPct val="0"/>
            </a:spcBef>
            <a:spcAft>
              <a:spcPct val="35000"/>
            </a:spcAft>
            <a:buNone/>
          </a:pPr>
          <a:r>
            <a:rPr lang="en-US" sz="1400" kern="1200" dirty="0"/>
            <a:t>Over 32,000 deaths from all causes in Qld each year – 2667 per month</a:t>
          </a:r>
        </a:p>
      </dsp:txBody>
      <dsp:txXfrm>
        <a:off x="580753" y="5744"/>
        <a:ext cx="5915260" cy="533994"/>
      </dsp:txXfrm>
    </dsp:sp>
    <dsp:sp modelId="{A71F67CC-03B9-40DC-9900-62F169E2C0F3}">
      <dsp:nvSpPr>
        <dsp:cNvPr id="0" name=""/>
        <dsp:cNvSpPr/>
      </dsp:nvSpPr>
      <dsp:spPr>
        <a:xfrm>
          <a:off x="0" y="673237"/>
          <a:ext cx="6513603" cy="502582"/>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B7A6C56A-D4BE-41C0-ADC8-FC904DF0C1A1}">
      <dsp:nvSpPr>
        <dsp:cNvPr id="0" name=""/>
        <dsp:cNvSpPr/>
      </dsp:nvSpPr>
      <dsp:spPr>
        <a:xfrm>
          <a:off x="152031" y="786318"/>
          <a:ext cx="276690" cy="276420"/>
        </a:xfrm>
        <a:prstGeom prst="rect">
          <a:avLst/>
        </a:prstGeom>
        <a:gradFill rotWithShape="0">
          <a:gsLst>
            <a:gs pos="0">
              <a:schemeClr val="accent5">
                <a:hueOff val="2519282"/>
                <a:satOff val="-1177"/>
                <a:lumOff val="-1323"/>
                <a:alphaOff val="0"/>
                <a:tint val="98000"/>
                <a:hueMod val="94000"/>
                <a:satMod val="130000"/>
                <a:lumMod val="128000"/>
              </a:schemeClr>
            </a:gs>
            <a:gs pos="100000">
              <a:schemeClr val="accent5">
                <a:hueOff val="2519282"/>
                <a:satOff val="-1177"/>
                <a:lumOff val="-1323"/>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EF66DF71-5177-4B07-9479-EB941F76F99B}">
      <dsp:nvSpPr>
        <dsp:cNvPr id="0" name=""/>
        <dsp:cNvSpPr/>
      </dsp:nvSpPr>
      <dsp:spPr>
        <a:xfrm>
          <a:off x="580753" y="673237"/>
          <a:ext cx="5915260" cy="53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4" tIns="56514" rIns="56514" bIns="56514" numCol="1" spcCol="1270" anchor="ctr" anchorCtr="0">
          <a:noAutofit/>
        </a:bodyPr>
        <a:lstStyle/>
        <a:p>
          <a:pPr marL="0" lvl="0" indent="0" algn="l" defTabSz="622300">
            <a:lnSpc>
              <a:spcPct val="100000"/>
            </a:lnSpc>
            <a:spcBef>
              <a:spcPct val="0"/>
            </a:spcBef>
            <a:spcAft>
              <a:spcPct val="35000"/>
            </a:spcAft>
            <a:buNone/>
          </a:pPr>
          <a:r>
            <a:rPr lang="en-US" sz="1400" kern="1200" dirty="0"/>
            <a:t>86%-89% of deaths in Australia certified by a doctor (balance certified by Coroners)</a:t>
          </a:r>
        </a:p>
      </dsp:txBody>
      <dsp:txXfrm>
        <a:off x="580753" y="673237"/>
        <a:ext cx="5915260" cy="533994"/>
      </dsp:txXfrm>
    </dsp:sp>
    <dsp:sp modelId="{52190FCA-C632-4150-8DD9-5AA02E86106D}">
      <dsp:nvSpPr>
        <dsp:cNvPr id="0" name=""/>
        <dsp:cNvSpPr/>
      </dsp:nvSpPr>
      <dsp:spPr>
        <a:xfrm>
          <a:off x="0" y="1340730"/>
          <a:ext cx="6513603" cy="502582"/>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6B843A7B-0DC9-4EAB-B27F-09005DE557F9}">
      <dsp:nvSpPr>
        <dsp:cNvPr id="0" name=""/>
        <dsp:cNvSpPr/>
      </dsp:nvSpPr>
      <dsp:spPr>
        <a:xfrm>
          <a:off x="152031" y="1453811"/>
          <a:ext cx="276690" cy="276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2C07771D-30C6-4610-92C4-D7678489A024}">
      <dsp:nvSpPr>
        <dsp:cNvPr id="0" name=""/>
        <dsp:cNvSpPr/>
      </dsp:nvSpPr>
      <dsp:spPr>
        <a:xfrm>
          <a:off x="580753" y="1340730"/>
          <a:ext cx="5915260" cy="53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4" tIns="56514" rIns="56514" bIns="56514" numCol="1" spcCol="1270" anchor="ctr" anchorCtr="0">
          <a:noAutofit/>
        </a:bodyPr>
        <a:lstStyle/>
        <a:p>
          <a:pPr marL="0" lvl="0" indent="0" algn="l" defTabSz="622300">
            <a:lnSpc>
              <a:spcPct val="100000"/>
            </a:lnSpc>
            <a:spcBef>
              <a:spcPct val="0"/>
            </a:spcBef>
            <a:spcAft>
              <a:spcPct val="35000"/>
            </a:spcAft>
            <a:buNone/>
          </a:pPr>
          <a:r>
            <a:rPr lang="en-US" sz="1400" b="1" kern="1200" dirty="0"/>
            <a:t>Over 6000 </a:t>
          </a:r>
          <a:r>
            <a:rPr lang="en-US" sz="1400" b="1" i="1" kern="1200" dirty="0"/>
            <a:t>reportable</a:t>
          </a:r>
          <a:r>
            <a:rPr lang="en-US" sz="1400" b="1" kern="1200" dirty="0"/>
            <a:t> deaths per year in Qld</a:t>
          </a:r>
          <a:endParaRPr lang="en-US" sz="1400" kern="1200" dirty="0"/>
        </a:p>
      </dsp:txBody>
      <dsp:txXfrm>
        <a:off x="580753" y="1340730"/>
        <a:ext cx="5915260" cy="533994"/>
      </dsp:txXfrm>
    </dsp:sp>
    <dsp:sp modelId="{461F0AD8-4FDC-4533-B4DA-FA046A63180B}">
      <dsp:nvSpPr>
        <dsp:cNvPr id="0" name=""/>
        <dsp:cNvSpPr/>
      </dsp:nvSpPr>
      <dsp:spPr>
        <a:xfrm>
          <a:off x="0" y="2008223"/>
          <a:ext cx="6513603" cy="502582"/>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B1BD736F-A131-4E08-AF82-402279438905}">
      <dsp:nvSpPr>
        <dsp:cNvPr id="0" name=""/>
        <dsp:cNvSpPr/>
      </dsp:nvSpPr>
      <dsp:spPr>
        <a:xfrm>
          <a:off x="152031" y="2121304"/>
          <a:ext cx="276690" cy="276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BD5056FF-6D96-4055-8E96-4D1263553D90}">
      <dsp:nvSpPr>
        <dsp:cNvPr id="0" name=""/>
        <dsp:cNvSpPr/>
      </dsp:nvSpPr>
      <dsp:spPr>
        <a:xfrm>
          <a:off x="580753" y="2008223"/>
          <a:ext cx="5915260" cy="53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4" tIns="56514" rIns="56514" bIns="56514" numCol="1" spcCol="1270" anchor="ctr" anchorCtr="0">
          <a:noAutofit/>
        </a:bodyPr>
        <a:lstStyle/>
        <a:p>
          <a:pPr marL="0" lvl="0" indent="0" algn="l" defTabSz="622300">
            <a:lnSpc>
              <a:spcPct val="100000"/>
            </a:lnSpc>
            <a:spcBef>
              <a:spcPct val="0"/>
            </a:spcBef>
            <a:spcAft>
              <a:spcPct val="35000"/>
            </a:spcAft>
            <a:buNone/>
          </a:pPr>
          <a:r>
            <a:rPr lang="en-US" sz="1400" b="1" kern="1200"/>
            <a:t>Approx 2500 + autopsies per year Qld (internal / external / partial )</a:t>
          </a:r>
          <a:endParaRPr lang="en-US" sz="1400" kern="1200"/>
        </a:p>
      </dsp:txBody>
      <dsp:txXfrm>
        <a:off x="580753" y="2008223"/>
        <a:ext cx="5915260" cy="533994"/>
      </dsp:txXfrm>
    </dsp:sp>
    <dsp:sp modelId="{D9BA1EB8-1599-4919-A057-DFB44C35A372}">
      <dsp:nvSpPr>
        <dsp:cNvPr id="0" name=""/>
        <dsp:cNvSpPr/>
      </dsp:nvSpPr>
      <dsp:spPr>
        <a:xfrm>
          <a:off x="0" y="2675715"/>
          <a:ext cx="6513603" cy="502582"/>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0AB611A8-1AAA-4B85-B106-7C6EC3FABE4A}">
      <dsp:nvSpPr>
        <dsp:cNvPr id="0" name=""/>
        <dsp:cNvSpPr/>
      </dsp:nvSpPr>
      <dsp:spPr>
        <a:xfrm>
          <a:off x="152031" y="2788797"/>
          <a:ext cx="276690" cy="276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768E27F2-25E2-4745-BC78-77E817A9E34E}">
      <dsp:nvSpPr>
        <dsp:cNvPr id="0" name=""/>
        <dsp:cNvSpPr/>
      </dsp:nvSpPr>
      <dsp:spPr>
        <a:xfrm>
          <a:off x="580753" y="2675715"/>
          <a:ext cx="5915260" cy="53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4" tIns="56514" rIns="56514" bIns="56514" numCol="1" spcCol="1270" anchor="ctr" anchorCtr="0">
          <a:noAutofit/>
        </a:bodyPr>
        <a:lstStyle/>
        <a:p>
          <a:pPr marL="0" lvl="0" indent="0" algn="l" defTabSz="622300">
            <a:lnSpc>
              <a:spcPct val="100000"/>
            </a:lnSpc>
            <a:spcBef>
              <a:spcPct val="0"/>
            </a:spcBef>
            <a:spcAft>
              <a:spcPct val="35000"/>
            </a:spcAft>
            <a:buNone/>
          </a:pPr>
          <a:r>
            <a:rPr lang="en-US" sz="1400" b="1" kern="1200" dirty="0"/>
            <a:t>Northern region accounts for 600 - 700 reportable deaths per year</a:t>
          </a:r>
          <a:endParaRPr lang="en-US" sz="1400" kern="1200" dirty="0"/>
        </a:p>
      </dsp:txBody>
      <dsp:txXfrm>
        <a:off x="580753" y="2675715"/>
        <a:ext cx="5915260" cy="533994"/>
      </dsp:txXfrm>
    </dsp:sp>
    <dsp:sp modelId="{94487C4C-5F95-4DF6-BA1B-3A7BB74BB6AF}">
      <dsp:nvSpPr>
        <dsp:cNvPr id="0" name=""/>
        <dsp:cNvSpPr/>
      </dsp:nvSpPr>
      <dsp:spPr>
        <a:xfrm>
          <a:off x="0" y="3343208"/>
          <a:ext cx="6513603" cy="502582"/>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C15EE450-45DE-4DCD-9139-F861F32C6F64}">
      <dsp:nvSpPr>
        <dsp:cNvPr id="0" name=""/>
        <dsp:cNvSpPr/>
      </dsp:nvSpPr>
      <dsp:spPr>
        <a:xfrm>
          <a:off x="152031" y="3456289"/>
          <a:ext cx="276690" cy="276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321D2711-C63E-4EDE-95E9-AF43BE9A4618}">
      <dsp:nvSpPr>
        <dsp:cNvPr id="0" name=""/>
        <dsp:cNvSpPr/>
      </dsp:nvSpPr>
      <dsp:spPr>
        <a:xfrm>
          <a:off x="580753" y="3343208"/>
          <a:ext cx="5915260" cy="53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4" tIns="56514" rIns="56514" bIns="56514" numCol="1" spcCol="1270" anchor="ctr" anchorCtr="0">
          <a:noAutofit/>
        </a:bodyPr>
        <a:lstStyle/>
        <a:p>
          <a:pPr marL="0" lvl="0" indent="0" algn="l" defTabSz="622300">
            <a:lnSpc>
              <a:spcPct val="100000"/>
            </a:lnSpc>
            <a:spcBef>
              <a:spcPct val="0"/>
            </a:spcBef>
            <a:spcAft>
              <a:spcPct val="35000"/>
            </a:spcAft>
            <a:buNone/>
          </a:pPr>
          <a:r>
            <a:rPr lang="en-US" sz="1400" kern="1200" dirty="0"/>
            <a:t>TOP THREE CATEGORIES OF REPORTABLE DEATHS</a:t>
          </a:r>
        </a:p>
      </dsp:txBody>
      <dsp:txXfrm>
        <a:off x="580753" y="3343208"/>
        <a:ext cx="5915260" cy="533994"/>
      </dsp:txXfrm>
    </dsp:sp>
    <dsp:sp modelId="{3E9BFD35-A947-483D-BDD9-BA53318A4E56}">
      <dsp:nvSpPr>
        <dsp:cNvPr id="0" name=""/>
        <dsp:cNvSpPr/>
      </dsp:nvSpPr>
      <dsp:spPr>
        <a:xfrm>
          <a:off x="0" y="4010701"/>
          <a:ext cx="6513603" cy="502582"/>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CE667194-BF5A-42E3-B94A-A8857D0849AC}">
      <dsp:nvSpPr>
        <dsp:cNvPr id="0" name=""/>
        <dsp:cNvSpPr/>
      </dsp:nvSpPr>
      <dsp:spPr>
        <a:xfrm>
          <a:off x="152031" y="4123782"/>
          <a:ext cx="276690" cy="2764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8716B69E-D916-4E54-9E54-1E8BCDD3B6A7}">
      <dsp:nvSpPr>
        <dsp:cNvPr id="0" name=""/>
        <dsp:cNvSpPr/>
      </dsp:nvSpPr>
      <dsp:spPr>
        <a:xfrm>
          <a:off x="580753" y="4010701"/>
          <a:ext cx="5915260" cy="53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4" tIns="56514" rIns="56514" bIns="56514" numCol="1" spcCol="1270" anchor="ctr" anchorCtr="0">
          <a:noAutofit/>
        </a:bodyPr>
        <a:lstStyle/>
        <a:p>
          <a:pPr marL="0" lvl="0" indent="0" algn="l" defTabSz="622300">
            <a:lnSpc>
              <a:spcPct val="100000"/>
            </a:lnSpc>
            <a:spcBef>
              <a:spcPct val="0"/>
            </a:spcBef>
            <a:spcAft>
              <a:spcPct val="35000"/>
            </a:spcAft>
            <a:buNone/>
          </a:pPr>
          <a:r>
            <a:rPr lang="en-US" sz="1400" kern="1200" dirty="0"/>
            <a:t>Natural causes 43.3%</a:t>
          </a:r>
        </a:p>
      </dsp:txBody>
      <dsp:txXfrm>
        <a:off x="580753" y="4010701"/>
        <a:ext cx="5915260" cy="533994"/>
      </dsp:txXfrm>
    </dsp:sp>
    <dsp:sp modelId="{4B3643C3-2464-4F73-855B-C8E78F49E1AA}">
      <dsp:nvSpPr>
        <dsp:cNvPr id="0" name=""/>
        <dsp:cNvSpPr/>
      </dsp:nvSpPr>
      <dsp:spPr>
        <a:xfrm>
          <a:off x="0" y="4678194"/>
          <a:ext cx="6513603" cy="502582"/>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7B2F9F84-5BB2-40DC-A8EB-04D8D5E077D5}">
      <dsp:nvSpPr>
        <dsp:cNvPr id="0" name=""/>
        <dsp:cNvSpPr/>
      </dsp:nvSpPr>
      <dsp:spPr>
        <a:xfrm>
          <a:off x="152031" y="4791275"/>
          <a:ext cx="276690" cy="276420"/>
        </a:xfrm>
        <a:prstGeom prst="rect">
          <a:avLst/>
        </a:prstGeom>
        <a:gradFill rotWithShape="0">
          <a:gsLst>
            <a:gs pos="0">
              <a:schemeClr val="accent5">
                <a:hueOff val="17634976"/>
                <a:satOff val="-8240"/>
                <a:lumOff val="-9264"/>
                <a:alphaOff val="0"/>
                <a:tint val="98000"/>
                <a:hueMod val="94000"/>
                <a:satMod val="130000"/>
                <a:lumMod val="128000"/>
              </a:schemeClr>
            </a:gs>
            <a:gs pos="100000">
              <a:schemeClr val="accent5">
                <a:hueOff val="17634976"/>
                <a:satOff val="-8240"/>
                <a:lumOff val="-9264"/>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9BFB92A3-791B-469A-BA0F-BA6380728E81}">
      <dsp:nvSpPr>
        <dsp:cNvPr id="0" name=""/>
        <dsp:cNvSpPr/>
      </dsp:nvSpPr>
      <dsp:spPr>
        <a:xfrm>
          <a:off x="580753" y="4678194"/>
          <a:ext cx="5915260" cy="53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4" tIns="56514" rIns="56514" bIns="56514" numCol="1" spcCol="1270" anchor="ctr" anchorCtr="0">
          <a:noAutofit/>
        </a:bodyPr>
        <a:lstStyle/>
        <a:p>
          <a:pPr marL="0" lvl="0" indent="0" algn="l" defTabSz="622300">
            <a:lnSpc>
              <a:spcPct val="100000"/>
            </a:lnSpc>
            <a:spcBef>
              <a:spcPct val="0"/>
            </a:spcBef>
            <a:spcAft>
              <a:spcPct val="35000"/>
            </a:spcAft>
            <a:buNone/>
          </a:pPr>
          <a:r>
            <a:rPr lang="en-US" sz="1400" kern="1200" dirty="0"/>
            <a:t>Domestic accident 13.5%</a:t>
          </a:r>
        </a:p>
      </dsp:txBody>
      <dsp:txXfrm>
        <a:off x="580753" y="4678194"/>
        <a:ext cx="5915260" cy="533994"/>
      </dsp:txXfrm>
    </dsp:sp>
    <dsp:sp modelId="{C9D65AF4-5474-4425-B427-7DCA0B4DF26A}">
      <dsp:nvSpPr>
        <dsp:cNvPr id="0" name=""/>
        <dsp:cNvSpPr/>
      </dsp:nvSpPr>
      <dsp:spPr>
        <a:xfrm>
          <a:off x="0" y="5345687"/>
          <a:ext cx="6513603" cy="502582"/>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F6D5C26F-0018-4A0E-9640-6B718B4CAC93}">
      <dsp:nvSpPr>
        <dsp:cNvPr id="0" name=""/>
        <dsp:cNvSpPr/>
      </dsp:nvSpPr>
      <dsp:spPr>
        <a:xfrm>
          <a:off x="152031" y="5458768"/>
          <a:ext cx="276690" cy="276420"/>
        </a:xfrm>
        <a:prstGeom prst="rect">
          <a:avLst/>
        </a:prstGeom>
        <a:gradFill rotWithShape="0">
          <a:gsLst>
            <a:gs pos="0">
              <a:schemeClr val="accent5">
                <a:hueOff val="20154258"/>
                <a:satOff val="-9417"/>
                <a:lumOff val="-10587"/>
                <a:alphaOff val="0"/>
                <a:tint val="98000"/>
                <a:hueMod val="94000"/>
                <a:satMod val="130000"/>
                <a:lumMod val="128000"/>
              </a:schemeClr>
            </a:gs>
            <a:gs pos="100000">
              <a:schemeClr val="accent5">
                <a:hueOff val="20154258"/>
                <a:satOff val="-9417"/>
                <a:lumOff val="-10587"/>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6E1C0A7F-C6CC-4185-8C16-FA89E8557951}">
      <dsp:nvSpPr>
        <dsp:cNvPr id="0" name=""/>
        <dsp:cNvSpPr/>
      </dsp:nvSpPr>
      <dsp:spPr>
        <a:xfrm>
          <a:off x="580753" y="5345687"/>
          <a:ext cx="5915260" cy="53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4" tIns="56514" rIns="56514" bIns="56514" numCol="1" spcCol="1270" anchor="ctr" anchorCtr="0">
          <a:noAutofit/>
        </a:bodyPr>
        <a:lstStyle/>
        <a:p>
          <a:pPr marL="0" lvl="0" indent="0" algn="l" defTabSz="622300">
            <a:lnSpc>
              <a:spcPct val="100000"/>
            </a:lnSpc>
            <a:spcBef>
              <a:spcPct val="0"/>
            </a:spcBef>
            <a:spcAft>
              <a:spcPct val="35000"/>
            </a:spcAft>
            <a:buNone/>
          </a:pPr>
          <a:r>
            <a:rPr lang="en-US" sz="1400" kern="1200" dirty="0"/>
            <a:t>Suicide 13.4%</a:t>
          </a:r>
        </a:p>
      </dsp:txBody>
      <dsp:txXfrm>
        <a:off x="580753" y="5345687"/>
        <a:ext cx="5915260" cy="5339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03CB7-BCDE-4140-A896-A69F2B21DEA0}" type="datetimeFigureOut">
              <a:rPr lang="en-US" smtClean="0"/>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B5615-7659-1348-92ED-4F7BED7F2AD5}" type="slidenum">
              <a:rPr lang="en-US" smtClean="0"/>
              <a:t>‹#›</a:t>
            </a:fld>
            <a:endParaRPr lang="en-US"/>
          </a:p>
        </p:txBody>
      </p:sp>
    </p:spTree>
    <p:extLst>
      <p:ext uri="{BB962C8B-B14F-4D97-AF65-F5344CB8AC3E}">
        <p14:creationId xmlns:p14="http://schemas.microsoft.com/office/powerpoint/2010/main" val="46598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41B5615-7659-1348-92ED-4F7BED7F2AD5}" type="slidenum">
              <a:rPr lang="en-US" smtClean="0"/>
              <a:t>13</a:t>
            </a:fld>
            <a:endParaRPr lang="en-US"/>
          </a:p>
        </p:txBody>
      </p:sp>
    </p:spTree>
    <p:extLst>
      <p:ext uri="{BB962C8B-B14F-4D97-AF65-F5344CB8AC3E}">
        <p14:creationId xmlns:p14="http://schemas.microsoft.com/office/powerpoint/2010/main" val="125092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B5615-7659-1348-92ED-4F7BED7F2AD5}" type="slidenum">
              <a:rPr lang="en-US" smtClean="0"/>
              <a:t>17</a:t>
            </a:fld>
            <a:endParaRPr lang="en-US"/>
          </a:p>
        </p:txBody>
      </p:sp>
    </p:spTree>
    <p:extLst>
      <p:ext uri="{BB962C8B-B14F-4D97-AF65-F5344CB8AC3E}">
        <p14:creationId xmlns:p14="http://schemas.microsoft.com/office/powerpoint/2010/main" val="33864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E2313A7-36C6-1491-EA87-84C66DC1DA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7E5C95B-5595-61D7-9344-92A49AE72C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Tx/>
              <a:buChar char="•"/>
            </a:pPr>
            <a:r>
              <a:rPr lang="en-AU" altLang="en-US" sz="1100">
                <a:solidFill>
                  <a:srgbClr val="FFFFFF"/>
                </a:solidFill>
                <a:ea typeface="Yu Mincho" panose="02020400000000000000" pitchFamily="18" charset="-128"/>
                <a:cs typeface="Arial" panose="020B0604020202020204" pitchFamily="34" charset="0"/>
              </a:rPr>
              <a:t>Between 1 July 2006 and 30 June 2021, there were 375 domestic and family violence homicides in Queensland. This includes 346 women, children and men who were killed by a family member or by someone they were, or had been, in an intimate partner relationship with. An additional 29 collateral homicides occurred during this time. </a:t>
            </a:r>
            <a:r>
              <a:rPr lang="en-AU" altLang="en-US" sz="1100">
                <a:ea typeface="Yu Mincho" panose="02020400000000000000" pitchFamily="18" charset="-128"/>
                <a:cs typeface="Arial" panose="020B0604020202020204" pitchFamily="34" charset="0"/>
              </a:rPr>
              <a:t>Collateral homicides are people who may have been killed while intervening in a domestic and family violence episode, or a person who was killed by their partner’s former spouse.</a:t>
            </a:r>
          </a:p>
          <a:p>
            <a:pPr marL="285750" indent="-285750"/>
            <a:endParaRPr lang="en-AU" altLang="en-US" sz="1100">
              <a:ea typeface="Yu Mincho" panose="02020400000000000000" pitchFamily="18" charset="-128"/>
              <a:cs typeface="Arial" panose="020B0604020202020204" pitchFamily="34" charset="0"/>
            </a:endParaRPr>
          </a:p>
          <a:p>
            <a:pPr marL="285750" indent="-285750">
              <a:lnSpc>
                <a:spcPct val="115000"/>
              </a:lnSpc>
              <a:buFontTx/>
              <a:buChar char="•"/>
            </a:pPr>
            <a:r>
              <a:rPr lang="en-AU" altLang="en-US" sz="1100">
                <a:solidFill>
                  <a:srgbClr val="FFFFFF"/>
                </a:solidFill>
                <a:ea typeface="Yu Mincho" panose="02020400000000000000" pitchFamily="18" charset="-128"/>
                <a:cs typeface="Arial" panose="020B0604020202020204" pitchFamily="34" charset="0"/>
              </a:rPr>
              <a:t>There were 41 homicide-suicide events in Queensland between 1 July 2006 and 30 June 2021, resulting in 53 deceased. </a:t>
            </a:r>
            <a:endParaRPr lang="en-AU" altLang="en-US" sz="1100">
              <a:ea typeface="Yu Mincho" panose="02020400000000000000" pitchFamily="18" charset="-128"/>
              <a:cs typeface="Arial" panose="020B0604020202020204" pitchFamily="34" charset="0"/>
            </a:endParaRPr>
          </a:p>
          <a:p>
            <a:pPr marL="285750" indent="-285750">
              <a:lnSpc>
                <a:spcPct val="125000"/>
              </a:lnSpc>
            </a:pPr>
            <a:r>
              <a:rPr lang="en-AU" altLang="en-US" sz="1100">
                <a:solidFill>
                  <a:srgbClr val="FFFFFF"/>
                </a:solidFill>
                <a:ea typeface="Yu Mincho" panose="02020400000000000000" pitchFamily="18" charset="-128"/>
                <a:cs typeface="Arial" panose="020B0604020202020204" pitchFamily="34" charset="0"/>
              </a:rPr>
              <a:t> </a:t>
            </a:r>
            <a:endParaRPr lang="en-AU" altLang="en-US" sz="1100">
              <a:ea typeface="Yu Mincho" panose="02020400000000000000" pitchFamily="18" charset="-128"/>
              <a:cs typeface="Arial" panose="020B0604020202020204" pitchFamily="34" charset="0"/>
            </a:endParaRPr>
          </a:p>
          <a:p>
            <a:pPr marL="285750" indent="-285750">
              <a:lnSpc>
                <a:spcPct val="115000"/>
              </a:lnSpc>
              <a:spcAft>
                <a:spcPts val="800"/>
              </a:spcAft>
              <a:buFontTx/>
              <a:buChar char="•"/>
            </a:pPr>
            <a:r>
              <a:rPr lang="en-AU" altLang="en-US" sz="1100">
                <a:solidFill>
                  <a:srgbClr val="FFFFFF"/>
                </a:solidFill>
                <a:ea typeface="Yu Mincho" panose="02020400000000000000" pitchFamily="18" charset="-128"/>
                <a:cs typeface="Arial" panose="020B0604020202020204" pitchFamily="34" charset="0"/>
              </a:rPr>
              <a:t>Males were the homicide offender in 76.5% of all domestic and family violence homicides, including collateral homicides. </a:t>
            </a:r>
          </a:p>
          <a:p>
            <a:pPr marL="285750" indent="-285750">
              <a:lnSpc>
                <a:spcPct val="115000"/>
              </a:lnSpc>
              <a:spcAft>
                <a:spcPts val="800"/>
              </a:spcAft>
              <a:buFontTx/>
              <a:buChar char="•"/>
            </a:pPr>
            <a:endParaRPr lang="en-AU" altLang="en-US" sz="1100">
              <a:solidFill>
                <a:srgbClr val="FFFFFF"/>
              </a:solidFill>
              <a:ea typeface="Yu Mincho" panose="02020400000000000000" pitchFamily="18" charset="-128"/>
              <a:cs typeface="Arial" panose="020B0604020202020204" pitchFamily="34" charset="0"/>
            </a:endParaRPr>
          </a:p>
          <a:p>
            <a:pPr marL="285750" indent="-285750">
              <a:lnSpc>
                <a:spcPct val="115000"/>
              </a:lnSpc>
              <a:spcAft>
                <a:spcPts val="800"/>
              </a:spcAft>
              <a:buFontTx/>
              <a:buChar char="•"/>
            </a:pPr>
            <a:r>
              <a:rPr lang="en-AU" altLang="en-US" sz="1100">
                <a:ea typeface="Yu Mincho" panose="02020400000000000000" pitchFamily="18" charset="-128"/>
                <a:cs typeface="Arial" panose="020B0604020202020204" pitchFamily="34" charset="0"/>
              </a:rPr>
              <a:t>Of the homicide deceased in a family relationship, 55.6% were children. This means that almost one-quarter (23.7%) of domestic and family violence homicides in Queensland were homicides of children who were killed by a parent or caregiver (filicide). </a:t>
            </a:r>
          </a:p>
          <a:p>
            <a:pPr marL="285750" indent="-285750"/>
            <a:endParaRPr lang="en-AU" altLang="en-US">
              <a:ea typeface="Yu Mincho" panose="02020400000000000000" pitchFamily="18" charset="-128"/>
              <a:cs typeface="Arial" panose="020B0604020202020204" pitchFamily="34" charset="0"/>
            </a:endParaRPr>
          </a:p>
          <a:p>
            <a:pPr marL="285750" indent="-285750"/>
            <a:endParaRPr lang="en-AU" altLang="en-US">
              <a:ea typeface="Yu Mincho" panose="02020400000000000000" pitchFamily="18" charset="-128"/>
              <a:cs typeface="Arial" panose="020B0604020202020204" pitchFamily="34" charset="0"/>
            </a:endParaRPr>
          </a:p>
        </p:txBody>
      </p:sp>
      <p:sp>
        <p:nvSpPr>
          <p:cNvPr id="17412" name="Slide Number Placeholder 3">
            <a:extLst>
              <a:ext uri="{FF2B5EF4-FFF2-40B4-BE49-F238E27FC236}">
                <a16:creationId xmlns:a16="http://schemas.microsoft.com/office/drawing/2014/main" id="{5A93D31A-363A-FBC1-7DAD-244CAE6CE9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B7300BE9-5184-4B92-9F00-1B4FF3006105}" type="slidenum">
              <a:rPr lang="en-AU" altLang="en-US" smtClean="0">
                <a:latin typeface="Calibri" panose="020F0502020204030204" pitchFamily="34" charset="0"/>
              </a:rPr>
              <a:pPr/>
              <a:t>34</a:t>
            </a:fld>
            <a:endParaRPr lang="en-AU"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867A630-2562-E270-3460-6FDE11BF0A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D1CCFE0-F600-51B6-C8C7-E0BC58332B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Tx/>
              <a:buChar char="•"/>
            </a:pPr>
            <a:r>
              <a:rPr lang="en-AU" altLang="en-US" sz="1600"/>
              <a:t>Between 1 July 2016 and 30 June 2022, there were 129 homicides that occurred in an intimate partner or family relationship in Queensland. This included the deaths of 129 women, children and men who were killed by a family member or a current or former intimate partner. As shown above, of the 129 homicides that occurred during this period, 63 were intimate partner homicides and 66 were family homicides.</a:t>
            </a:r>
            <a:endParaRPr lang="en-AU" altLang="en-US" sz="1100">
              <a:ea typeface="Yu Mincho" panose="02020400000000000000" pitchFamily="18" charset="-128"/>
              <a:cs typeface="Arial" panose="020B0604020202020204" pitchFamily="34" charset="0"/>
            </a:endParaRPr>
          </a:p>
        </p:txBody>
      </p:sp>
      <p:sp>
        <p:nvSpPr>
          <p:cNvPr id="19460" name="Slide Number Placeholder 3">
            <a:extLst>
              <a:ext uri="{FF2B5EF4-FFF2-40B4-BE49-F238E27FC236}">
                <a16:creationId xmlns:a16="http://schemas.microsoft.com/office/drawing/2014/main" id="{80B64661-1A18-B784-8483-51886A2076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2E6CAC9-8193-4321-B3E3-2AAA4495A06F}" type="slidenum">
              <a:rPr lang="en-AU" altLang="en-US" smtClean="0">
                <a:latin typeface="Calibri" panose="020F0502020204030204" pitchFamily="34" charset="0"/>
              </a:rPr>
              <a:pPr fontAlgn="base">
                <a:spcBef>
                  <a:spcPct val="0"/>
                </a:spcBef>
                <a:spcAft>
                  <a:spcPct val="0"/>
                </a:spcAft>
              </a:pPr>
              <a:t>35</a:t>
            </a:fld>
            <a:endParaRPr lang="en-AU"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41B5615-7659-1348-92ED-4F7BED7F2AD5}" type="slidenum">
              <a:rPr lang="en-US" smtClean="0"/>
              <a:t>37</a:t>
            </a:fld>
            <a:endParaRPr lang="en-US"/>
          </a:p>
        </p:txBody>
      </p:sp>
    </p:spTree>
    <p:extLst>
      <p:ext uri="{BB962C8B-B14F-4D97-AF65-F5344CB8AC3E}">
        <p14:creationId xmlns:p14="http://schemas.microsoft.com/office/powerpoint/2010/main" val="47373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B88242-F388-AC41-A362-2A07D604CA72}"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D0E7E-7217-FD4A-9B6B-B9227608A993}"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6735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79B88242-F388-AC41-A362-2A07D604CA72}"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9D0E7E-7217-FD4A-9B6B-B9227608A993}" type="slidenum">
              <a:rPr lang="en-US" smtClean="0"/>
              <a:t>‹#›</a:t>
            </a:fld>
            <a:endParaRPr lang="en-US"/>
          </a:p>
        </p:txBody>
      </p:sp>
    </p:spTree>
    <p:extLst>
      <p:ext uri="{BB962C8B-B14F-4D97-AF65-F5344CB8AC3E}">
        <p14:creationId xmlns:p14="http://schemas.microsoft.com/office/powerpoint/2010/main" val="156062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B88242-F388-AC41-A362-2A07D604CA72}"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D0E7E-7217-FD4A-9B6B-B9227608A993}" type="slidenum">
              <a:rPr lang="en-US" smtClean="0"/>
              <a:t>‹#›</a:t>
            </a:fld>
            <a:endParaRPr lang="en-US"/>
          </a:p>
        </p:txBody>
      </p:sp>
    </p:spTree>
    <p:extLst>
      <p:ext uri="{BB962C8B-B14F-4D97-AF65-F5344CB8AC3E}">
        <p14:creationId xmlns:p14="http://schemas.microsoft.com/office/powerpoint/2010/main" val="2283874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B88242-F388-AC41-A362-2A07D604CA72}"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D0E7E-7217-FD4A-9B6B-B9227608A993}"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6103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B88242-F388-AC41-A362-2A07D604CA72}"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D0E7E-7217-FD4A-9B6B-B9227608A993}" type="slidenum">
              <a:rPr lang="en-US" smtClean="0"/>
              <a:t>‹#›</a:t>
            </a:fld>
            <a:endParaRPr lang="en-US"/>
          </a:p>
        </p:txBody>
      </p:sp>
    </p:spTree>
    <p:extLst>
      <p:ext uri="{BB962C8B-B14F-4D97-AF65-F5344CB8AC3E}">
        <p14:creationId xmlns:p14="http://schemas.microsoft.com/office/powerpoint/2010/main" val="409620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B88242-F388-AC41-A362-2A07D604CA72}"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D0E7E-7217-FD4A-9B6B-B9227608A993}"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731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B88242-F388-AC41-A362-2A07D604CA72}"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D0E7E-7217-FD4A-9B6B-B9227608A993}" type="slidenum">
              <a:rPr lang="en-US" smtClean="0"/>
              <a:t>‹#›</a:t>
            </a:fld>
            <a:endParaRPr lang="en-US"/>
          </a:p>
        </p:txBody>
      </p:sp>
    </p:spTree>
    <p:extLst>
      <p:ext uri="{BB962C8B-B14F-4D97-AF65-F5344CB8AC3E}">
        <p14:creationId xmlns:p14="http://schemas.microsoft.com/office/powerpoint/2010/main" val="1160688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88242-F388-AC41-A362-2A07D604CA72}"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D0E7E-7217-FD4A-9B6B-B9227608A993}" type="slidenum">
              <a:rPr lang="en-US" smtClean="0"/>
              <a:t>‹#›</a:t>
            </a:fld>
            <a:endParaRPr lang="en-US"/>
          </a:p>
        </p:txBody>
      </p:sp>
    </p:spTree>
    <p:extLst>
      <p:ext uri="{BB962C8B-B14F-4D97-AF65-F5344CB8AC3E}">
        <p14:creationId xmlns:p14="http://schemas.microsoft.com/office/powerpoint/2010/main" val="1377937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88242-F388-AC41-A362-2A07D604CA72}"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D0E7E-7217-FD4A-9B6B-B9227608A993}" type="slidenum">
              <a:rPr lang="en-US" smtClean="0"/>
              <a:t>‹#›</a:t>
            </a:fld>
            <a:endParaRPr lang="en-US"/>
          </a:p>
        </p:txBody>
      </p:sp>
    </p:spTree>
    <p:extLst>
      <p:ext uri="{BB962C8B-B14F-4D97-AF65-F5344CB8AC3E}">
        <p14:creationId xmlns:p14="http://schemas.microsoft.com/office/powerpoint/2010/main" val="160746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3350299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629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88242-F388-AC41-A362-2A07D604CA72}"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D0E7E-7217-FD4A-9B6B-B9227608A993}" type="slidenum">
              <a:rPr lang="en-US" smtClean="0"/>
              <a:t>‹#›</a:t>
            </a:fld>
            <a:endParaRPr lang="en-US"/>
          </a:p>
        </p:txBody>
      </p:sp>
    </p:spTree>
    <p:extLst>
      <p:ext uri="{BB962C8B-B14F-4D97-AF65-F5344CB8AC3E}">
        <p14:creationId xmlns:p14="http://schemas.microsoft.com/office/powerpoint/2010/main" val="156386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40021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B88242-F388-AC41-A362-2A07D604CA72}"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D0E7E-7217-FD4A-9B6B-B9227608A993}" type="slidenum">
              <a:rPr lang="en-US" smtClean="0"/>
              <a:t>‹#›</a:t>
            </a:fld>
            <a:endParaRPr lang="en-US"/>
          </a:p>
        </p:txBody>
      </p:sp>
    </p:spTree>
    <p:extLst>
      <p:ext uri="{BB962C8B-B14F-4D97-AF65-F5344CB8AC3E}">
        <p14:creationId xmlns:p14="http://schemas.microsoft.com/office/powerpoint/2010/main" val="3321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88242-F388-AC41-A362-2A07D604CA72}"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D0E7E-7217-FD4A-9B6B-B9227608A993}" type="slidenum">
              <a:rPr lang="en-US" smtClean="0"/>
              <a:t>‹#›</a:t>
            </a:fld>
            <a:endParaRPr lang="en-US"/>
          </a:p>
        </p:txBody>
      </p:sp>
    </p:spTree>
    <p:extLst>
      <p:ext uri="{BB962C8B-B14F-4D97-AF65-F5344CB8AC3E}">
        <p14:creationId xmlns:p14="http://schemas.microsoft.com/office/powerpoint/2010/main" val="219742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B88242-F388-AC41-A362-2A07D604CA72}"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9D0E7E-7217-FD4A-9B6B-B9227608A993}" type="slidenum">
              <a:rPr lang="en-US" smtClean="0"/>
              <a:t>‹#›</a:t>
            </a:fld>
            <a:endParaRPr lang="en-US"/>
          </a:p>
        </p:txBody>
      </p:sp>
    </p:spTree>
    <p:extLst>
      <p:ext uri="{BB962C8B-B14F-4D97-AF65-F5344CB8AC3E}">
        <p14:creationId xmlns:p14="http://schemas.microsoft.com/office/powerpoint/2010/main" val="66802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B88242-F388-AC41-A362-2A07D604CA72}"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9D0E7E-7217-FD4A-9B6B-B9227608A993}" type="slidenum">
              <a:rPr lang="en-US" smtClean="0"/>
              <a:t>‹#›</a:t>
            </a:fld>
            <a:endParaRPr lang="en-US"/>
          </a:p>
        </p:txBody>
      </p:sp>
    </p:spTree>
    <p:extLst>
      <p:ext uri="{BB962C8B-B14F-4D97-AF65-F5344CB8AC3E}">
        <p14:creationId xmlns:p14="http://schemas.microsoft.com/office/powerpoint/2010/main" val="1972351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88242-F388-AC41-A362-2A07D604CA72}"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9D0E7E-7217-FD4A-9B6B-B9227608A993}" type="slidenum">
              <a:rPr lang="en-US" smtClean="0"/>
              <a:t>‹#›</a:t>
            </a:fld>
            <a:endParaRPr lang="en-US"/>
          </a:p>
        </p:txBody>
      </p:sp>
    </p:spTree>
    <p:extLst>
      <p:ext uri="{BB962C8B-B14F-4D97-AF65-F5344CB8AC3E}">
        <p14:creationId xmlns:p14="http://schemas.microsoft.com/office/powerpoint/2010/main" val="299187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B88242-F388-AC41-A362-2A07D604CA72}"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D0E7E-7217-FD4A-9B6B-B9227608A993}" type="slidenum">
              <a:rPr lang="en-US" smtClean="0"/>
              <a:t>‹#›</a:t>
            </a:fld>
            <a:endParaRPr lang="en-US"/>
          </a:p>
        </p:txBody>
      </p:sp>
    </p:spTree>
    <p:extLst>
      <p:ext uri="{BB962C8B-B14F-4D97-AF65-F5344CB8AC3E}">
        <p14:creationId xmlns:p14="http://schemas.microsoft.com/office/powerpoint/2010/main" val="38975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B88242-F388-AC41-A362-2A07D604CA72}"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D0E7E-7217-FD4A-9B6B-B9227608A993}" type="slidenum">
              <a:rPr lang="en-US" smtClean="0"/>
              <a:t>‹#›</a:t>
            </a:fld>
            <a:endParaRPr lang="en-US"/>
          </a:p>
        </p:txBody>
      </p:sp>
    </p:spTree>
    <p:extLst>
      <p:ext uri="{BB962C8B-B14F-4D97-AF65-F5344CB8AC3E}">
        <p14:creationId xmlns:p14="http://schemas.microsoft.com/office/powerpoint/2010/main" val="350115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9B88242-F388-AC41-A362-2A07D604CA72}" type="datetimeFigureOut">
              <a:rPr lang="en-US" smtClean="0"/>
              <a:t>5/18/2023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F9D0E7E-7217-FD4A-9B6B-B9227608A993}" type="slidenum">
              <a:rPr lang="en-US" smtClean="0"/>
              <a:t>‹#›</a:t>
            </a:fld>
            <a:endParaRPr lang="en-US"/>
          </a:p>
        </p:txBody>
      </p:sp>
    </p:spTree>
    <p:extLst>
      <p:ext uri="{BB962C8B-B14F-4D97-AF65-F5344CB8AC3E}">
        <p14:creationId xmlns:p14="http://schemas.microsoft.com/office/powerpoint/2010/main" val="2614576989"/>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39A8BF-682C-4671-AA4C-A62AC59189BD}"/>
              </a:ext>
            </a:extLst>
          </p:cNvPr>
          <p:cNvSpPr/>
          <p:nvPr/>
        </p:nvSpPr>
        <p:spPr>
          <a:xfrm>
            <a:off x="3048000" y="1120676"/>
            <a:ext cx="6096000" cy="3508653"/>
          </a:xfrm>
          <a:prstGeom prst="rect">
            <a:avLst/>
          </a:prstGeom>
        </p:spPr>
        <p:txBody>
          <a:bodyPr>
            <a:spAutoFit/>
          </a:bodyPr>
          <a:lstStyle/>
          <a:p>
            <a:pPr>
              <a:spcAft>
                <a:spcPts val="0"/>
              </a:spcAft>
            </a:pPr>
            <a:r>
              <a:rPr lang="en-AU" sz="14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AU" sz="14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AU" sz="14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AU" dirty="0">
                <a:latin typeface="Calibri" panose="020F0502020204030204" pitchFamily="34" charset="0"/>
                <a:ea typeface="Calibri" panose="020F0502020204030204" pitchFamily="34" charset="0"/>
                <a:cs typeface="Calibri" panose="020F0502020204030204" pitchFamily="34" charset="0"/>
              </a:rPr>
              <a:t>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AU" b="1" dirty="0">
                <a:latin typeface="Book Antiqua" panose="02040602050305030304" pitchFamily="18" charset="0"/>
                <a:ea typeface="Calibri" panose="020F0502020204030204" pitchFamily="34" charset="0"/>
                <a:cs typeface="Calibri" panose="020F0502020204030204" pitchFamily="34" charset="0"/>
              </a:rPr>
              <a:t>Nerida Wilson</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AU" dirty="0">
                <a:latin typeface="Book Antiqua" panose="02040602050305030304" pitchFamily="18" charset="0"/>
                <a:ea typeface="Calibri" panose="020F0502020204030204" pitchFamily="34" charset="0"/>
                <a:cs typeface="Calibri" panose="020F0502020204030204" pitchFamily="34" charset="0"/>
              </a:rPr>
              <a:t>Northern Coroner</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AU" dirty="0">
                <a:latin typeface="Book Antiqua" panose="02040602050305030304" pitchFamily="18" charset="0"/>
                <a:ea typeface="Calibri" panose="020F0502020204030204" pitchFamily="34" charset="0"/>
                <a:cs typeface="Calibri" panose="020F0502020204030204" pitchFamily="34" charset="0"/>
              </a:rPr>
              <a:t>Coroners Court of Queensland</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AU" dirty="0">
                <a:latin typeface="Book Antiqua" panose="02040602050305030304" pitchFamily="18" charset="0"/>
                <a:ea typeface="Calibri" panose="020F0502020204030204" pitchFamily="34" charset="0"/>
                <a:cs typeface="Calibri" panose="020F0502020204030204" pitchFamily="34" charset="0"/>
              </a:rPr>
              <a:t>Cairns Court Complex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AU" dirty="0">
                <a:latin typeface="Book Antiqua" panose="02040602050305030304" pitchFamily="18" charset="0"/>
                <a:ea typeface="Calibri" panose="020F0502020204030204" pitchFamily="34" charset="0"/>
                <a:cs typeface="Calibri" panose="020F0502020204030204" pitchFamily="34" charset="0"/>
              </a:rPr>
              <a:t>5D Sheridan St</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AU" dirty="0">
                <a:latin typeface="Book Antiqua" panose="02040602050305030304" pitchFamily="18" charset="0"/>
                <a:ea typeface="Calibri" panose="020F0502020204030204" pitchFamily="34" charset="0"/>
                <a:cs typeface="Calibri" panose="020F0502020204030204" pitchFamily="34" charset="0"/>
              </a:rPr>
              <a:t>(PO Box 1110)</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AU" dirty="0">
                <a:latin typeface="Book Antiqua" panose="02040602050305030304" pitchFamily="18" charset="0"/>
                <a:ea typeface="Calibri" panose="020F0502020204030204" pitchFamily="34" charset="0"/>
                <a:cs typeface="Calibri" panose="020F0502020204030204" pitchFamily="34" charset="0"/>
              </a:rPr>
              <a:t>CAIRNS QLD 4870</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AU" dirty="0">
                <a:latin typeface="Book Antiqua" panose="02040602050305030304" pitchFamily="18" charset="0"/>
                <a:ea typeface="Calibri" panose="020F0502020204030204" pitchFamily="34" charset="0"/>
                <a:cs typeface="Calibri" panose="020F0502020204030204" pitchFamily="34" charset="0"/>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x_Picture 1">
            <a:extLst>
              <a:ext uri="{FF2B5EF4-FFF2-40B4-BE49-F238E27FC236}">
                <a16:creationId xmlns:a16="http://schemas.microsoft.com/office/drawing/2014/main" id="{A93C8D0E-CC03-4199-A60A-39E800B505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65953" y="4705766"/>
            <a:ext cx="3800475" cy="962025"/>
          </a:xfrm>
          <a:prstGeom prst="rect">
            <a:avLst/>
          </a:prstGeom>
          <a:noFill/>
          <a:ln>
            <a:noFill/>
          </a:ln>
        </p:spPr>
      </p:pic>
    </p:spTree>
    <p:extLst>
      <p:ext uri="{BB962C8B-B14F-4D97-AF65-F5344CB8AC3E}">
        <p14:creationId xmlns:p14="http://schemas.microsoft.com/office/powerpoint/2010/main" val="197254067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633E68-B925-44AC-A7C1-894D907EE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316150-7A20-0A04-6D9B-930EBD780323}"/>
              </a:ext>
            </a:extLst>
          </p:cNvPr>
          <p:cNvPicPr>
            <a:picLocks noChangeAspect="1"/>
          </p:cNvPicPr>
          <p:nvPr/>
        </p:nvPicPr>
        <p:blipFill>
          <a:blip r:embed="rId2"/>
          <a:stretch>
            <a:fillRect/>
          </a:stretch>
        </p:blipFill>
        <p:spPr>
          <a:xfrm>
            <a:off x="635179" y="1421256"/>
            <a:ext cx="10910306" cy="3682226"/>
          </a:xfrm>
          <a:prstGeom prst="rect">
            <a:avLst/>
          </a:prstGeom>
        </p:spPr>
      </p:pic>
    </p:spTree>
    <p:extLst>
      <p:ext uri="{BB962C8B-B14F-4D97-AF65-F5344CB8AC3E}">
        <p14:creationId xmlns:p14="http://schemas.microsoft.com/office/powerpoint/2010/main" val="3120439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633E68-B925-44AC-A7C1-894D907EE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CF855A-DCB7-25EF-5EF6-99E4A228C823}"/>
              </a:ext>
            </a:extLst>
          </p:cNvPr>
          <p:cNvPicPr>
            <a:picLocks noChangeAspect="1"/>
          </p:cNvPicPr>
          <p:nvPr/>
        </p:nvPicPr>
        <p:blipFill>
          <a:blip r:embed="rId2"/>
          <a:stretch>
            <a:fillRect/>
          </a:stretch>
        </p:blipFill>
        <p:spPr>
          <a:xfrm>
            <a:off x="2030019" y="643467"/>
            <a:ext cx="8120626" cy="5237804"/>
          </a:xfrm>
          <a:prstGeom prst="rect">
            <a:avLst/>
          </a:prstGeom>
        </p:spPr>
      </p:pic>
    </p:spTree>
    <p:extLst>
      <p:ext uri="{BB962C8B-B14F-4D97-AF65-F5344CB8AC3E}">
        <p14:creationId xmlns:p14="http://schemas.microsoft.com/office/powerpoint/2010/main" val="60310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1F240E-99C9-4C6A-BD0A-15F9E69F3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8424AD-EE61-4FBC-ABA0-36E67508F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cap="sq">
            <a:solidFill>
              <a:srgbClr val="9062D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F2FDFDA-182A-E7B6-95A0-5832097EED8C}"/>
              </a:ext>
            </a:extLst>
          </p:cNvPr>
          <p:cNvPicPr>
            <a:picLocks noChangeAspect="1"/>
          </p:cNvPicPr>
          <p:nvPr/>
        </p:nvPicPr>
        <p:blipFill>
          <a:blip r:embed="rId2"/>
          <a:stretch>
            <a:fillRect/>
          </a:stretch>
        </p:blipFill>
        <p:spPr>
          <a:xfrm>
            <a:off x="2274886" y="954829"/>
            <a:ext cx="7642228" cy="4948342"/>
          </a:xfrm>
          <a:prstGeom prst="rect">
            <a:avLst/>
          </a:prstGeom>
        </p:spPr>
      </p:pic>
    </p:spTree>
    <p:extLst>
      <p:ext uri="{BB962C8B-B14F-4D97-AF65-F5344CB8AC3E}">
        <p14:creationId xmlns:p14="http://schemas.microsoft.com/office/powerpoint/2010/main" val="415846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F44645-1FB0-F4DA-F3AE-4642879CA0F3}"/>
              </a:ext>
            </a:extLst>
          </p:cNvPr>
          <p:cNvPicPr>
            <a:picLocks noChangeAspect="1"/>
          </p:cNvPicPr>
          <p:nvPr/>
        </p:nvPicPr>
        <p:blipFill rotWithShape="1">
          <a:blip r:embed="rId3"/>
          <a:srcRect t="7401" b="10781"/>
          <a:stretch/>
        </p:blipFill>
        <p:spPr>
          <a:xfrm>
            <a:off x="20" y="10"/>
            <a:ext cx="12191980" cy="6857990"/>
          </a:xfrm>
          <a:prstGeom prst="rect">
            <a:avLst/>
          </a:prstGeom>
        </p:spPr>
      </p:pic>
    </p:spTree>
    <p:extLst>
      <p:ext uri="{BB962C8B-B14F-4D97-AF65-F5344CB8AC3E}">
        <p14:creationId xmlns:p14="http://schemas.microsoft.com/office/powerpoint/2010/main" val="229334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03460D-0AD8-4C29-B0FF-43F00F130C85}"/>
              </a:ext>
            </a:extLst>
          </p:cNvPr>
          <p:cNvSpPr/>
          <p:nvPr/>
        </p:nvSpPr>
        <p:spPr>
          <a:xfrm>
            <a:off x="684212" y="685800"/>
            <a:ext cx="8534400" cy="361526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r>
              <a:rPr lang="en-US"/>
              <a:t>The 2020 Annual Report of the Queensland Suicide Register indicates that Queensland has one of the highest suicide rates in Australia. In 2018 there were 3,046 deaths by suicide registered in all of Australia and Queensland accounted for 25.8% of these deaths, despite Queensland representing only 20.1% of Australia’s population. </a:t>
            </a:r>
          </a:p>
        </p:txBody>
      </p:sp>
    </p:spTree>
    <p:extLst>
      <p:ext uri="{BB962C8B-B14F-4D97-AF65-F5344CB8AC3E}">
        <p14:creationId xmlns:p14="http://schemas.microsoft.com/office/powerpoint/2010/main" val="190634251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98AE73-4841-4836-9F81-D41C5934CCBC}"/>
              </a:ext>
            </a:extLst>
          </p:cNvPr>
          <p:cNvSpPr/>
          <p:nvPr/>
        </p:nvSpPr>
        <p:spPr>
          <a:xfrm>
            <a:off x="4979962" y="685799"/>
            <a:ext cx="6288260" cy="4892040"/>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r>
              <a:rPr lang="en-US"/>
              <a:t>ABS data shows that intentional self-harm is the leading of cause of death in all ages groups in Qld between </a:t>
            </a:r>
          </a:p>
          <a:p>
            <a:pPr>
              <a:spcBef>
                <a:spcPct val="20000"/>
              </a:spcBef>
              <a:spcAft>
                <a:spcPts val="600"/>
              </a:spcAft>
              <a:buClr>
                <a:schemeClr val="tx1"/>
              </a:buClr>
              <a:buSzPct val="80000"/>
              <a:buFont typeface="Wingdings 3" panose="05040102010807070707" pitchFamily="18" charset="2"/>
              <a:buChar char=""/>
            </a:pPr>
            <a:r>
              <a:rPr lang="en-US"/>
              <a:t>                                                                                          15 and 44 years. </a:t>
            </a:r>
          </a:p>
        </p:txBody>
      </p:sp>
      <p:sp>
        <p:nvSpPr>
          <p:cNvPr id="2" name="Rectangle 1">
            <a:extLst>
              <a:ext uri="{FF2B5EF4-FFF2-40B4-BE49-F238E27FC236}">
                <a16:creationId xmlns:a16="http://schemas.microsoft.com/office/drawing/2014/main" id="{6308189E-B254-46B3-9FC3-726BB5249BDD}"/>
              </a:ext>
            </a:extLst>
          </p:cNvPr>
          <p:cNvSpPr/>
          <p:nvPr/>
        </p:nvSpPr>
        <p:spPr>
          <a:xfrm>
            <a:off x="3048000" y="2136339"/>
            <a:ext cx="6096000" cy="369332"/>
          </a:xfrm>
          <a:prstGeom prst="rect">
            <a:avLst/>
          </a:prstGeom>
        </p:spPr>
        <p:txBody>
          <a:bodyPr>
            <a:spAutoFit/>
          </a:bodyPr>
          <a:lstStyle/>
          <a:p>
            <a:endParaRPr lang="en-AU" dirty="0"/>
          </a:p>
        </p:txBody>
      </p:sp>
    </p:spTree>
    <p:extLst>
      <p:ext uri="{BB962C8B-B14F-4D97-AF65-F5344CB8AC3E}">
        <p14:creationId xmlns:p14="http://schemas.microsoft.com/office/powerpoint/2010/main" val="10714522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4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035DF53-EEDB-BBF3-70C3-F8BB0F5D6FB3}"/>
              </a:ext>
            </a:extLst>
          </p:cNvPr>
          <p:cNvPicPr>
            <a:picLocks noChangeAspect="1"/>
          </p:cNvPicPr>
          <p:nvPr/>
        </p:nvPicPr>
        <p:blipFill rotWithShape="1">
          <a:blip r:embed="rId2"/>
          <a:srcRect t="11676" b="19935"/>
          <a:stretch/>
        </p:blipFill>
        <p:spPr>
          <a:xfrm>
            <a:off x="1143936" y="643467"/>
            <a:ext cx="9904127" cy="5571066"/>
          </a:xfrm>
          <a:prstGeom prst="rect">
            <a:avLst/>
          </a:prstGeom>
        </p:spPr>
      </p:pic>
    </p:spTree>
    <p:extLst>
      <p:ext uri="{BB962C8B-B14F-4D97-AF65-F5344CB8AC3E}">
        <p14:creationId xmlns:p14="http://schemas.microsoft.com/office/powerpoint/2010/main" val="2638656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748" y="643467"/>
            <a:ext cx="7023168" cy="4284132"/>
          </a:xfrm>
          <a:prstGeom prst="rect">
            <a:avLst/>
          </a:prstGeom>
        </p:spPr>
      </p:pic>
    </p:spTree>
    <p:extLst>
      <p:ext uri="{BB962C8B-B14F-4D97-AF65-F5344CB8AC3E}">
        <p14:creationId xmlns:p14="http://schemas.microsoft.com/office/powerpoint/2010/main" val="1276364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79" y="1721778"/>
            <a:ext cx="10910306" cy="2127510"/>
          </a:xfrm>
          <a:prstGeom prst="rect">
            <a:avLst/>
          </a:prstGeom>
        </p:spPr>
      </p:pic>
    </p:spTree>
    <p:extLst>
      <p:ext uri="{BB962C8B-B14F-4D97-AF65-F5344CB8AC3E}">
        <p14:creationId xmlns:p14="http://schemas.microsoft.com/office/powerpoint/2010/main" val="64494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79" y="1626313"/>
            <a:ext cx="10910306" cy="2318439"/>
          </a:xfrm>
          <a:prstGeom prst="rect">
            <a:avLst/>
          </a:prstGeom>
        </p:spPr>
      </p:pic>
    </p:spTree>
    <p:extLst>
      <p:ext uri="{BB962C8B-B14F-4D97-AF65-F5344CB8AC3E}">
        <p14:creationId xmlns:p14="http://schemas.microsoft.com/office/powerpoint/2010/main" val="108097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8" name="Picture 10" descr="Coroner">
            <a:extLst>
              <a:ext uri="{FF2B5EF4-FFF2-40B4-BE49-F238E27FC236}">
                <a16:creationId xmlns:a16="http://schemas.microsoft.com/office/drawing/2014/main" id="{533AE1C8-75FD-C43C-E83D-D30A18083F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759847"/>
            <a:ext cx="4824998" cy="2016209"/>
          </a:xfrm>
          <a:prstGeom prst="rect">
            <a:avLst/>
          </a:prstGeom>
          <a:noFill/>
          <a:extLst>
            <a:ext uri="{909E8E84-426E-40DD-AFC4-6F175D3DCCD1}">
              <a14:hiddenFill xmlns:a14="http://schemas.microsoft.com/office/drawing/2010/main">
                <a:solidFill>
                  <a:srgbClr val="FFFFFF"/>
                </a:solidFill>
              </a14:hiddenFill>
            </a:ext>
          </a:extLst>
        </p:spPr>
      </p:pic>
      <p:cxnSp>
        <p:nvCxnSpPr>
          <p:cNvPr id="2066" name="Straight Connector 2062">
            <a:extLst>
              <a:ext uri="{FF2B5EF4-FFF2-40B4-BE49-F238E27FC236}">
                <a16:creationId xmlns:a16="http://schemas.microsoft.com/office/drawing/2014/main" id="{B817B4B8-5E01-4B44-BC25-876D56C121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0"/>
            <a:ext cx="0" cy="32004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Coroner - The CW Series - Where To Watch">
            <a:extLst>
              <a:ext uri="{FF2B5EF4-FFF2-40B4-BE49-F238E27FC236}">
                <a16:creationId xmlns:a16="http://schemas.microsoft.com/office/drawing/2014/main" id="{15296E51-52ED-60DD-B791-9B176DF428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15620" y="624312"/>
            <a:ext cx="4040826" cy="2262863"/>
          </a:xfrm>
          <a:prstGeom prst="rect">
            <a:avLst/>
          </a:prstGeom>
          <a:noFill/>
          <a:extLst>
            <a:ext uri="{909E8E84-426E-40DD-AFC4-6F175D3DCCD1}">
              <a14:hiddenFill xmlns:a14="http://schemas.microsoft.com/office/drawing/2010/main">
                <a:solidFill>
                  <a:srgbClr val="FFFFFF"/>
                </a:solidFill>
              </a14:hiddenFill>
            </a:ext>
          </a:extLst>
        </p:spPr>
      </p:pic>
      <p:cxnSp>
        <p:nvCxnSpPr>
          <p:cNvPr id="2068" name="Straight Connector 2064">
            <a:extLst>
              <a:ext uri="{FF2B5EF4-FFF2-40B4-BE49-F238E27FC236}">
                <a16:creationId xmlns:a16="http://schemas.microsoft.com/office/drawing/2014/main" id="{D683D1A4-93E5-4A4D-B103-8223A220EB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21742"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70" name="Straight Connector 2066">
            <a:extLst>
              <a:ext uri="{FF2B5EF4-FFF2-40B4-BE49-F238E27FC236}">
                <a16:creationId xmlns:a16="http://schemas.microsoft.com/office/drawing/2014/main" id="{B0E8ABF4-C289-489E-BEFB-3077F9D9C7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52330"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72" name="Straight Connector 2068">
            <a:extLst>
              <a:ext uri="{FF2B5EF4-FFF2-40B4-BE49-F238E27FC236}">
                <a16:creationId xmlns:a16="http://schemas.microsoft.com/office/drawing/2014/main" id="{7989CFA0-35DD-4943-B365-488C66B9B1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3609790" y="3197412"/>
            <a:ext cx="4956048"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74" name="Straight Connector 2070">
            <a:extLst>
              <a:ext uri="{FF2B5EF4-FFF2-40B4-BE49-F238E27FC236}">
                <a16:creationId xmlns:a16="http://schemas.microsoft.com/office/drawing/2014/main" id="{688AD040-1A2B-4FB4-A345-7B9F3E5ED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994133"/>
            <a:ext cx="3602736"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73" name="Straight Connector 2072">
            <a:extLst>
              <a:ext uri="{FF2B5EF4-FFF2-40B4-BE49-F238E27FC236}">
                <a16:creationId xmlns:a16="http://schemas.microsoft.com/office/drawing/2014/main" id="{823B704A-724B-41D6-8F33-76939E727D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534400" y="3994133"/>
            <a:ext cx="3657600"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056" name="Picture 8" descr="Coroner - Official Trailer - YouTube">
            <a:extLst>
              <a:ext uri="{FF2B5EF4-FFF2-40B4-BE49-F238E27FC236}">
                <a16:creationId xmlns:a16="http://schemas.microsoft.com/office/drawing/2014/main" id="{139C948F-1820-6557-9356-D172BA152D1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467" y="4552026"/>
            <a:ext cx="2634207" cy="1475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Coroner, Series 1 - BBC One">
            <a:extLst>
              <a:ext uri="{FF2B5EF4-FFF2-40B4-BE49-F238E27FC236}">
                <a16:creationId xmlns:a16="http://schemas.microsoft.com/office/drawing/2014/main" id="{5C97F58D-FB56-4517-D4E7-F3A002008F8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80330" y="3715282"/>
            <a:ext cx="4173070" cy="23369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roner Season 3 | Official Trailer | Feb 3 at 8pm EST on CBC and CBC Gem -  YouTube">
            <a:extLst>
              <a:ext uri="{FF2B5EF4-FFF2-40B4-BE49-F238E27FC236}">
                <a16:creationId xmlns:a16="http://schemas.microsoft.com/office/drawing/2014/main" id="{82928498-1FAA-E33E-0628-FFAA6C4ED0C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874064" y="4518910"/>
            <a:ext cx="2674468" cy="149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15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002" y="643467"/>
            <a:ext cx="6540660" cy="4284132"/>
          </a:xfrm>
          <a:prstGeom prst="rect">
            <a:avLst/>
          </a:prstGeom>
        </p:spPr>
      </p:pic>
    </p:spTree>
    <p:extLst>
      <p:ext uri="{BB962C8B-B14F-4D97-AF65-F5344CB8AC3E}">
        <p14:creationId xmlns:p14="http://schemas.microsoft.com/office/powerpoint/2010/main" val="164581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936" y="643467"/>
            <a:ext cx="7860792" cy="4284132"/>
          </a:xfrm>
          <a:prstGeom prst="rect">
            <a:avLst/>
          </a:prstGeom>
        </p:spPr>
      </p:pic>
    </p:spTree>
    <p:extLst>
      <p:ext uri="{BB962C8B-B14F-4D97-AF65-F5344CB8AC3E}">
        <p14:creationId xmlns:p14="http://schemas.microsoft.com/office/powerpoint/2010/main" val="17040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5116738" y="685798"/>
            <a:ext cx="6159273" cy="4495801"/>
          </a:xfrm>
        </p:spPr>
        <p:txBody>
          <a:bodyPr vert="horz" lIns="91440" tIns="45720" rIns="91440" bIns="45720" rtlCol="0" anchor="ctr">
            <a:normAutofit/>
          </a:bodyPr>
          <a:lstStyle/>
          <a:p>
            <a:r>
              <a:rPr lang="en-US" sz="5400" b="1" dirty="0">
                <a:solidFill>
                  <a:srgbClr val="FFFFFF"/>
                </a:solidFill>
              </a:rPr>
              <a:t>A very typical </a:t>
            </a:r>
            <a:br>
              <a:rPr lang="en-US" sz="5400" b="1" dirty="0">
                <a:solidFill>
                  <a:srgbClr val="FFFFFF"/>
                </a:solidFill>
              </a:rPr>
            </a:br>
            <a:r>
              <a:rPr lang="en-US" sz="5400" b="1" dirty="0">
                <a:solidFill>
                  <a:srgbClr val="FFFFFF"/>
                </a:solidFill>
              </a:rPr>
              <a:t>DAY</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698171" y="685798"/>
            <a:ext cx="2502578" cy="4495801"/>
          </a:xfrm>
        </p:spPr>
        <p:txBody>
          <a:bodyPr vert="horz" lIns="91440" tIns="45720" rIns="91440" bIns="45720" rtlCol="0" anchor="ctr">
            <a:normAutofit/>
          </a:bodyPr>
          <a:lstStyle/>
          <a:p>
            <a:pPr algn="r"/>
            <a:r>
              <a:rPr lang="en-US" sz="2100">
                <a:solidFill>
                  <a:srgbClr val="FFFFFF"/>
                </a:solidFill>
              </a:rPr>
              <a:t>Form 1 Police Report of Death to Coroner</a:t>
            </a:r>
          </a:p>
        </p:txBody>
      </p:sp>
    </p:spTree>
    <p:extLst>
      <p:ext uri="{BB962C8B-B14F-4D97-AF65-F5344CB8AC3E}">
        <p14:creationId xmlns:p14="http://schemas.microsoft.com/office/powerpoint/2010/main" val="2952923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Rectangle 15">
            <a:extLst>
              <a:ext uri="{FF2B5EF4-FFF2-40B4-BE49-F238E27FC236}">
                <a16:creationId xmlns:a16="http://schemas.microsoft.com/office/drawing/2014/main" id="{7E633E68-B925-44AC-A7C1-894D907EE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3D2B3C-4868-46D4-DCA6-9FC2443BB90F}"/>
              </a:ext>
            </a:extLst>
          </p:cNvPr>
          <p:cNvPicPr>
            <a:picLocks noChangeAspect="1"/>
          </p:cNvPicPr>
          <p:nvPr/>
        </p:nvPicPr>
        <p:blipFill>
          <a:blip r:embed="rId2"/>
          <a:stretch>
            <a:fillRect/>
          </a:stretch>
        </p:blipFill>
        <p:spPr>
          <a:xfrm>
            <a:off x="904388" y="643467"/>
            <a:ext cx="10371887" cy="5237804"/>
          </a:xfrm>
          <a:prstGeom prst="rect">
            <a:avLst/>
          </a:prstGeom>
          <a:noFill/>
        </p:spPr>
      </p:pic>
      <p:sp>
        <p:nvSpPr>
          <p:cNvPr id="3" name="Slide Number Placeholder 2" hidden="1">
            <a:extLst>
              <a:ext uri="{FF2B5EF4-FFF2-40B4-BE49-F238E27FC236}">
                <a16:creationId xmlns:a16="http://schemas.microsoft.com/office/drawing/2014/main" id="{D340DEAD-D890-36FC-4AB1-3291F95700D6}"/>
              </a:ext>
            </a:extLst>
          </p:cNvPr>
          <p:cNvSpPr>
            <a:spLocks noGrp="1"/>
          </p:cNvSpPr>
          <p:nvPr>
            <p:ph type="sldNum" sz="quarter" idx="12"/>
          </p:nvPr>
        </p:nvSpPr>
        <p:spPr/>
        <p:txBody>
          <a:bodyPr/>
          <a:lstStyle/>
          <a:p>
            <a:pPr>
              <a:spcAft>
                <a:spcPts val="600"/>
              </a:spcAft>
            </a:pPr>
            <a:fld id="{48F63A3B-78C7-47BE-AE5E-E10140E04643}" type="slidenum">
              <a:rPr lang="en-US" smtClean="0"/>
              <a:pPr>
                <a:spcAft>
                  <a:spcPts val="600"/>
                </a:spcAft>
              </a:pPr>
              <a:t>23</a:t>
            </a:fld>
            <a:endParaRPr lang="en-US"/>
          </a:p>
        </p:txBody>
      </p:sp>
    </p:spTree>
    <p:extLst>
      <p:ext uri="{BB962C8B-B14F-4D97-AF65-F5344CB8AC3E}">
        <p14:creationId xmlns:p14="http://schemas.microsoft.com/office/powerpoint/2010/main" val="3841272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Rectangle 15">
            <a:extLst>
              <a:ext uri="{FF2B5EF4-FFF2-40B4-BE49-F238E27FC236}">
                <a16:creationId xmlns:a16="http://schemas.microsoft.com/office/drawing/2014/main" id="{7E633E68-B925-44AC-A7C1-894D907EE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A97FCD0-E8CC-27C9-39C6-3D1E8E65FF17}"/>
              </a:ext>
            </a:extLst>
          </p:cNvPr>
          <p:cNvPicPr>
            <a:picLocks noChangeAspect="1"/>
          </p:cNvPicPr>
          <p:nvPr/>
        </p:nvPicPr>
        <p:blipFill>
          <a:blip r:embed="rId2"/>
          <a:stretch>
            <a:fillRect/>
          </a:stretch>
        </p:blipFill>
        <p:spPr>
          <a:xfrm>
            <a:off x="635179" y="957567"/>
            <a:ext cx="10910306" cy="4609604"/>
          </a:xfrm>
          <a:prstGeom prst="rect">
            <a:avLst/>
          </a:prstGeom>
        </p:spPr>
      </p:pic>
      <p:sp>
        <p:nvSpPr>
          <p:cNvPr id="3" name="Slide Number Placeholder 2" hidden="1">
            <a:extLst>
              <a:ext uri="{FF2B5EF4-FFF2-40B4-BE49-F238E27FC236}">
                <a16:creationId xmlns:a16="http://schemas.microsoft.com/office/drawing/2014/main" id="{D340DEAD-D890-36FC-4AB1-3291F95700D6}"/>
              </a:ext>
            </a:extLst>
          </p:cNvPr>
          <p:cNvSpPr>
            <a:spLocks noGrp="1"/>
          </p:cNvSpPr>
          <p:nvPr>
            <p:ph type="sldNum" sz="quarter" idx="12"/>
          </p:nvPr>
        </p:nvSpPr>
        <p:spPr/>
        <p:txBody>
          <a:bodyPr/>
          <a:lstStyle/>
          <a:p>
            <a:pPr>
              <a:spcAft>
                <a:spcPts val="600"/>
              </a:spcAft>
            </a:pPr>
            <a:fld id="{48F63A3B-78C7-47BE-AE5E-E10140E04643}" type="slidenum">
              <a:rPr lang="en-US" smtClean="0"/>
              <a:pPr>
                <a:spcAft>
                  <a:spcPts val="600"/>
                </a:spcAft>
              </a:pPr>
              <a:t>24</a:t>
            </a:fld>
            <a:endParaRPr lang="en-US"/>
          </a:p>
        </p:txBody>
      </p:sp>
    </p:spTree>
    <p:extLst>
      <p:ext uri="{BB962C8B-B14F-4D97-AF65-F5344CB8AC3E}">
        <p14:creationId xmlns:p14="http://schemas.microsoft.com/office/powerpoint/2010/main" val="1885444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Rectangle 15">
            <a:extLst>
              <a:ext uri="{FF2B5EF4-FFF2-40B4-BE49-F238E27FC236}">
                <a16:creationId xmlns:a16="http://schemas.microsoft.com/office/drawing/2014/main" id="{7E633E68-B925-44AC-A7C1-894D907EE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1845772-0D58-D47C-F417-E88204AD5A28}"/>
              </a:ext>
            </a:extLst>
          </p:cNvPr>
          <p:cNvPicPr>
            <a:picLocks noChangeAspect="1"/>
          </p:cNvPicPr>
          <p:nvPr/>
        </p:nvPicPr>
        <p:blipFill>
          <a:blip r:embed="rId2"/>
          <a:stretch>
            <a:fillRect/>
          </a:stretch>
        </p:blipFill>
        <p:spPr>
          <a:xfrm>
            <a:off x="635179" y="1053033"/>
            <a:ext cx="10910306" cy="4418672"/>
          </a:xfrm>
          <a:prstGeom prst="rect">
            <a:avLst/>
          </a:prstGeom>
        </p:spPr>
      </p:pic>
      <p:sp>
        <p:nvSpPr>
          <p:cNvPr id="3" name="Slide Number Placeholder 2" hidden="1">
            <a:extLst>
              <a:ext uri="{FF2B5EF4-FFF2-40B4-BE49-F238E27FC236}">
                <a16:creationId xmlns:a16="http://schemas.microsoft.com/office/drawing/2014/main" id="{D340DEAD-D890-36FC-4AB1-3291F95700D6}"/>
              </a:ext>
            </a:extLst>
          </p:cNvPr>
          <p:cNvSpPr>
            <a:spLocks noGrp="1"/>
          </p:cNvSpPr>
          <p:nvPr>
            <p:ph type="sldNum" sz="quarter" idx="12"/>
          </p:nvPr>
        </p:nvSpPr>
        <p:spPr/>
        <p:txBody>
          <a:bodyPr/>
          <a:lstStyle/>
          <a:p>
            <a:pPr>
              <a:spcAft>
                <a:spcPts val="600"/>
              </a:spcAft>
            </a:pPr>
            <a:fld id="{48F63A3B-78C7-47BE-AE5E-E10140E04643}" type="slidenum">
              <a:rPr lang="en-US" smtClean="0"/>
              <a:pPr>
                <a:spcAft>
                  <a:spcPts val="600"/>
                </a:spcAft>
              </a:pPr>
              <a:t>25</a:t>
            </a:fld>
            <a:endParaRPr lang="en-US"/>
          </a:p>
        </p:txBody>
      </p:sp>
    </p:spTree>
    <p:extLst>
      <p:ext uri="{BB962C8B-B14F-4D97-AF65-F5344CB8AC3E}">
        <p14:creationId xmlns:p14="http://schemas.microsoft.com/office/powerpoint/2010/main" val="3330647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33" name="Group 8">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4" name="Rectangle 15">
            <a:extLst>
              <a:ext uri="{FF2B5EF4-FFF2-40B4-BE49-F238E27FC236}">
                <a16:creationId xmlns:a16="http://schemas.microsoft.com/office/drawing/2014/main" id="{7E633E68-B925-44AC-A7C1-894D907EE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D48DB7-355A-4345-C44E-E8BD5B39F3DB}"/>
              </a:ext>
            </a:extLst>
          </p:cNvPr>
          <p:cNvPicPr>
            <a:picLocks noChangeAspect="1"/>
          </p:cNvPicPr>
          <p:nvPr/>
        </p:nvPicPr>
        <p:blipFill>
          <a:blip r:embed="rId2"/>
          <a:stretch>
            <a:fillRect/>
          </a:stretch>
        </p:blipFill>
        <p:spPr>
          <a:xfrm>
            <a:off x="635179" y="971205"/>
            <a:ext cx="10910306" cy="4582327"/>
          </a:xfrm>
          <a:prstGeom prst="rect">
            <a:avLst/>
          </a:prstGeom>
          <a:noFill/>
        </p:spPr>
      </p:pic>
      <p:sp>
        <p:nvSpPr>
          <p:cNvPr id="3" name="Slide Number Placeholder 2" hidden="1">
            <a:extLst>
              <a:ext uri="{FF2B5EF4-FFF2-40B4-BE49-F238E27FC236}">
                <a16:creationId xmlns:a16="http://schemas.microsoft.com/office/drawing/2014/main" id="{D340DEAD-D890-36FC-4AB1-3291F95700D6}"/>
              </a:ext>
            </a:extLst>
          </p:cNvPr>
          <p:cNvSpPr>
            <a:spLocks noGrp="1"/>
          </p:cNvSpPr>
          <p:nvPr>
            <p:ph type="sldNum" sz="quarter" idx="12"/>
          </p:nvPr>
        </p:nvSpPr>
        <p:spPr/>
        <p:txBody>
          <a:bodyPr/>
          <a:lstStyle/>
          <a:p>
            <a:pPr>
              <a:spcAft>
                <a:spcPts val="600"/>
              </a:spcAft>
            </a:pPr>
            <a:fld id="{48F63A3B-78C7-47BE-AE5E-E10140E04643}" type="slidenum">
              <a:rPr lang="en-US" smtClean="0"/>
              <a:pPr>
                <a:spcAft>
                  <a:spcPts val="600"/>
                </a:spcAft>
              </a:pPr>
              <a:t>26</a:t>
            </a:fld>
            <a:endParaRPr lang="en-US"/>
          </a:p>
        </p:txBody>
      </p:sp>
    </p:spTree>
    <p:extLst>
      <p:ext uri="{BB962C8B-B14F-4D97-AF65-F5344CB8AC3E}">
        <p14:creationId xmlns:p14="http://schemas.microsoft.com/office/powerpoint/2010/main" val="1868964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Rectangle 15">
            <a:extLst>
              <a:ext uri="{FF2B5EF4-FFF2-40B4-BE49-F238E27FC236}">
                <a16:creationId xmlns:a16="http://schemas.microsoft.com/office/drawing/2014/main" id="{7E633E68-B925-44AC-A7C1-894D907EE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083C0EC-19EA-B37E-7789-F344615D390A}"/>
              </a:ext>
            </a:extLst>
          </p:cNvPr>
          <p:cNvPicPr>
            <a:picLocks noChangeAspect="1"/>
          </p:cNvPicPr>
          <p:nvPr/>
        </p:nvPicPr>
        <p:blipFill>
          <a:blip r:embed="rId2"/>
          <a:stretch>
            <a:fillRect/>
          </a:stretch>
        </p:blipFill>
        <p:spPr>
          <a:xfrm>
            <a:off x="635179" y="1230325"/>
            <a:ext cx="10910306" cy="4064088"/>
          </a:xfrm>
          <a:prstGeom prst="rect">
            <a:avLst/>
          </a:prstGeom>
          <a:noFill/>
        </p:spPr>
      </p:pic>
      <p:sp>
        <p:nvSpPr>
          <p:cNvPr id="3" name="Slide Number Placeholder 2" hidden="1">
            <a:extLst>
              <a:ext uri="{FF2B5EF4-FFF2-40B4-BE49-F238E27FC236}">
                <a16:creationId xmlns:a16="http://schemas.microsoft.com/office/drawing/2014/main" id="{D340DEAD-D890-36FC-4AB1-3291F95700D6}"/>
              </a:ext>
            </a:extLst>
          </p:cNvPr>
          <p:cNvSpPr>
            <a:spLocks noGrp="1"/>
          </p:cNvSpPr>
          <p:nvPr>
            <p:ph type="sldNum" sz="quarter" idx="12"/>
          </p:nvPr>
        </p:nvSpPr>
        <p:spPr/>
        <p:txBody>
          <a:bodyPr/>
          <a:lstStyle/>
          <a:p>
            <a:pPr>
              <a:spcAft>
                <a:spcPts val="600"/>
              </a:spcAft>
            </a:pPr>
            <a:fld id="{48F63A3B-78C7-47BE-AE5E-E10140E04643}" type="slidenum">
              <a:rPr lang="en-US" smtClean="0"/>
              <a:pPr>
                <a:spcAft>
                  <a:spcPts val="600"/>
                </a:spcAft>
              </a:pPr>
              <a:t>27</a:t>
            </a:fld>
            <a:endParaRPr lang="en-US"/>
          </a:p>
        </p:txBody>
      </p:sp>
    </p:spTree>
    <p:extLst>
      <p:ext uri="{BB962C8B-B14F-4D97-AF65-F5344CB8AC3E}">
        <p14:creationId xmlns:p14="http://schemas.microsoft.com/office/powerpoint/2010/main" val="850124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39B4-3DB4-EB41-5925-60915CBBC98E}"/>
              </a:ext>
            </a:extLst>
          </p:cNvPr>
          <p:cNvSpPr>
            <a:spLocks noGrp="1"/>
          </p:cNvSpPr>
          <p:nvPr>
            <p:ph type="ctrTitle"/>
          </p:nvPr>
        </p:nvSpPr>
        <p:spPr>
          <a:xfrm>
            <a:off x="889200" y="633600"/>
            <a:ext cx="7155842" cy="989901"/>
          </a:xfrm>
        </p:spPr>
        <p:txBody>
          <a:bodyPr/>
          <a:lstStyle/>
          <a:p>
            <a:r>
              <a:rPr lang="en-AU" dirty="0"/>
              <a:t>CORONERS FINDINGS</a:t>
            </a:r>
          </a:p>
        </p:txBody>
      </p:sp>
      <p:sp>
        <p:nvSpPr>
          <p:cNvPr id="3" name="Subtitle 2">
            <a:extLst>
              <a:ext uri="{FF2B5EF4-FFF2-40B4-BE49-F238E27FC236}">
                <a16:creationId xmlns:a16="http://schemas.microsoft.com/office/drawing/2014/main" id="{7C4A05A8-B58B-D2BB-9E0B-A69B9BA82F81}"/>
              </a:ext>
            </a:extLst>
          </p:cNvPr>
          <p:cNvSpPr>
            <a:spLocks noGrp="1"/>
          </p:cNvSpPr>
          <p:nvPr>
            <p:ph type="subTitle" idx="1"/>
          </p:nvPr>
        </p:nvSpPr>
        <p:spPr>
          <a:xfrm>
            <a:off x="889200" y="2541864"/>
            <a:ext cx="4683154" cy="3353695"/>
          </a:xfrm>
        </p:spPr>
        <p:txBody>
          <a:bodyPr/>
          <a:lstStyle/>
          <a:p>
            <a:r>
              <a:rPr lang="en-AU" dirty="0">
                <a:latin typeface="Arial" panose="020B0604020202020204" pitchFamily="34" charset="0"/>
                <a:cs typeface="Arial" panose="020B0604020202020204" pitchFamily="34" charset="0"/>
              </a:rPr>
              <a:t>At the conclusion of the investigation the coroner will issue findings – either after an Inquest or in Chambers (non-inquest findings)</a:t>
            </a:r>
          </a:p>
          <a:p>
            <a:endParaRPr lang="en-AU" dirty="0">
              <a:solidFill>
                <a:schemeClr val="accent6">
                  <a:lumMod val="60000"/>
                  <a:lumOff val="40000"/>
                </a:schemeClr>
              </a:solidFill>
              <a:latin typeface="Arial" panose="020B0604020202020204" pitchFamily="34" charset="0"/>
              <a:cs typeface="Arial" panose="020B0604020202020204" pitchFamily="34" charset="0"/>
            </a:endParaRPr>
          </a:p>
          <a:p>
            <a:r>
              <a:rPr lang="en-AU" dirty="0">
                <a:solidFill>
                  <a:schemeClr val="accent6">
                    <a:lumMod val="60000"/>
                    <a:lumOff val="40000"/>
                  </a:schemeClr>
                </a:solidFill>
                <a:latin typeface="Arial" panose="020B0604020202020204" pitchFamily="34" charset="0"/>
                <a:cs typeface="Arial" panose="020B0604020202020204" pitchFamily="34" charset="0"/>
              </a:rPr>
              <a:t>For </a:t>
            </a:r>
            <a:r>
              <a:rPr lang="en-AU" dirty="0">
                <a:solidFill>
                  <a:srgbClr val="5968DB"/>
                </a:solidFill>
                <a:latin typeface="Arial" panose="020B0604020202020204" pitchFamily="34" charset="0"/>
                <a:cs typeface="Arial" panose="020B0604020202020204" pitchFamily="34" charset="0"/>
              </a:rPr>
              <a:t>example</a:t>
            </a:r>
            <a:r>
              <a:rPr lang="en-AU" dirty="0">
                <a:solidFill>
                  <a:schemeClr val="accent6">
                    <a:lumMod val="60000"/>
                    <a:lumOff val="4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28520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D340DEAD-D890-36FC-4AB1-3291F95700D6}"/>
              </a:ext>
            </a:extLst>
          </p:cNvPr>
          <p:cNvSpPr>
            <a:spLocks noGrp="1"/>
          </p:cNvSpPr>
          <p:nvPr>
            <p:ph type="sldNum" sz="quarter" idx="12"/>
          </p:nvPr>
        </p:nvSpPr>
        <p:spPr/>
        <p:txBody>
          <a:bodyPr/>
          <a:lstStyle/>
          <a:p>
            <a:pPr>
              <a:spcAft>
                <a:spcPts val="600"/>
              </a:spcAft>
            </a:pPr>
            <a:fld id="{48F63A3B-78C7-47BE-AE5E-E10140E04643}" type="slidenum">
              <a:rPr lang="en-US" smtClean="0"/>
              <a:pPr>
                <a:spcAft>
                  <a:spcPts val="600"/>
                </a:spcAft>
              </a:pPr>
              <a:t>29</a:t>
            </a:fld>
            <a:endParaRPr lang="en-US"/>
          </a:p>
        </p:txBody>
      </p:sp>
      <p:pic>
        <p:nvPicPr>
          <p:cNvPr id="7" name="Picture 6">
            <a:extLst>
              <a:ext uri="{FF2B5EF4-FFF2-40B4-BE49-F238E27FC236}">
                <a16:creationId xmlns:a16="http://schemas.microsoft.com/office/drawing/2014/main" id="{FB1D35E2-BAF8-6A4B-4B6F-A869F78712FE}"/>
              </a:ext>
            </a:extLst>
          </p:cNvPr>
          <p:cNvPicPr>
            <a:picLocks noChangeAspect="1"/>
          </p:cNvPicPr>
          <p:nvPr/>
        </p:nvPicPr>
        <p:blipFill>
          <a:blip r:embed="rId2"/>
          <a:stretch>
            <a:fillRect/>
          </a:stretch>
        </p:blipFill>
        <p:spPr>
          <a:xfrm>
            <a:off x="0" y="325841"/>
            <a:ext cx="12192000" cy="5368119"/>
          </a:xfrm>
          <a:prstGeom prst="rect">
            <a:avLst/>
          </a:prstGeom>
        </p:spPr>
      </p:pic>
    </p:spTree>
    <p:extLst>
      <p:ext uri="{BB962C8B-B14F-4D97-AF65-F5344CB8AC3E}">
        <p14:creationId xmlns:p14="http://schemas.microsoft.com/office/powerpoint/2010/main" val="1555780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290" y="685800"/>
            <a:ext cx="4818656" cy="4603749"/>
          </a:xfrm>
        </p:spPr>
        <p:txBody>
          <a:bodyPr>
            <a:normAutofit/>
          </a:bodyPr>
          <a:lstStyle/>
          <a:p>
            <a:pPr algn="r"/>
            <a:r>
              <a:rPr lang="en-US" sz="5200" b="1" dirty="0"/>
              <a:t>Coroners Court of Queensland</a:t>
            </a:r>
          </a:p>
        </p:txBody>
      </p:sp>
      <p:sp>
        <p:nvSpPr>
          <p:cNvPr id="3" name="Content Placeholder 2"/>
          <p:cNvSpPr>
            <a:spLocks noGrp="1"/>
          </p:cNvSpPr>
          <p:nvPr>
            <p:ph idx="1"/>
          </p:nvPr>
        </p:nvSpPr>
        <p:spPr>
          <a:xfrm>
            <a:off x="6625651" y="685800"/>
            <a:ext cx="4878959" cy="4603750"/>
          </a:xfrm>
        </p:spPr>
        <p:txBody>
          <a:bodyPr>
            <a:normAutofit lnSpcReduction="10000"/>
          </a:bodyPr>
          <a:lstStyle/>
          <a:p>
            <a:pPr marL="0" indent="0">
              <a:buNone/>
            </a:pPr>
            <a:endParaRPr lang="en-US" dirty="0">
              <a:solidFill>
                <a:schemeClr val="tx1"/>
              </a:solidFill>
            </a:endParaRPr>
          </a:p>
          <a:p>
            <a:pPr marL="0" indent="0">
              <a:buNone/>
            </a:pPr>
            <a:r>
              <a:rPr lang="en-US" dirty="0">
                <a:solidFill>
                  <a:schemeClr val="tx1"/>
                </a:solidFill>
              </a:rPr>
              <a:t>8 Coroners </a:t>
            </a:r>
            <a:r>
              <a:rPr lang="mr-IN" dirty="0">
                <a:solidFill>
                  <a:schemeClr val="tx1"/>
                </a:solidFill>
              </a:rPr>
              <a:t>–</a:t>
            </a:r>
            <a:r>
              <a:rPr lang="en-US" dirty="0">
                <a:solidFill>
                  <a:schemeClr val="tx1"/>
                </a:solidFill>
              </a:rPr>
              <a:t> all Magistrates </a:t>
            </a:r>
          </a:p>
          <a:p>
            <a:pPr marL="0" indent="0">
              <a:buNone/>
            </a:pPr>
            <a:r>
              <a:rPr lang="en-US" dirty="0">
                <a:solidFill>
                  <a:schemeClr val="tx1"/>
                </a:solidFill>
              </a:rPr>
              <a:t>(not medically qualified)</a:t>
            </a:r>
          </a:p>
          <a:p>
            <a:pPr marL="0" indent="0">
              <a:buNone/>
            </a:pPr>
            <a:endParaRPr lang="en-US" dirty="0">
              <a:solidFill>
                <a:schemeClr val="tx1"/>
              </a:solidFill>
            </a:endParaRPr>
          </a:p>
          <a:p>
            <a:pPr marL="0" indent="0">
              <a:buNone/>
            </a:pPr>
            <a:r>
              <a:rPr lang="en-US" dirty="0">
                <a:solidFill>
                  <a:schemeClr val="tx1"/>
                </a:solidFill>
              </a:rPr>
              <a:t>1 x State Coroner</a:t>
            </a:r>
          </a:p>
          <a:p>
            <a:pPr marL="0" indent="0">
              <a:buNone/>
            </a:pPr>
            <a:r>
              <a:rPr lang="en-US" dirty="0">
                <a:solidFill>
                  <a:schemeClr val="tx1"/>
                </a:solidFill>
              </a:rPr>
              <a:t>1 x Deputy State Coroner</a:t>
            </a:r>
          </a:p>
          <a:p>
            <a:pPr marL="0" indent="0">
              <a:buNone/>
            </a:pPr>
            <a:r>
              <a:rPr lang="en-US" dirty="0">
                <a:solidFill>
                  <a:schemeClr val="tx1"/>
                </a:solidFill>
              </a:rPr>
              <a:t>2 x Brisbane Coroners</a:t>
            </a:r>
          </a:p>
          <a:p>
            <a:pPr marL="0" indent="0">
              <a:buNone/>
            </a:pPr>
            <a:r>
              <a:rPr lang="en-US" dirty="0">
                <a:solidFill>
                  <a:schemeClr val="tx1"/>
                </a:solidFill>
              </a:rPr>
              <a:t>3 x Regional Coroners (Southern; Central and Northern)</a:t>
            </a:r>
          </a:p>
          <a:p>
            <a:pPr marL="0" indent="0">
              <a:buNone/>
            </a:pPr>
            <a:endParaRPr lang="en-US" dirty="0">
              <a:solidFill>
                <a:schemeClr val="tx1"/>
              </a:solidFill>
            </a:endParaRPr>
          </a:p>
          <a:p>
            <a:pPr marL="0" indent="0">
              <a:buNone/>
            </a:pPr>
            <a:r>
              <a:rPr lang="en-US" dirty="0">
                <a:solidFill>
                  <a:schemeClr val="tx1"/>
                </a:solidFill>
              </a:rPr>
              <a:t>1 x Specialist DV Coroner</a:t>
            </a:r>
          </a:p>
        </p:txBody>
      </p:sp>
    </p:spTree>
    <p:extLst>
      <p:ext uri="{BB962C8B-B14F-4D97-AF65-F5344CB8AC3E}">
        <p14:creationId xmlns:p14="http://schemas.microsoft.com/office/powerpoint/2010/main" val="19499117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D340DEAD-D890-36FC-4AB1-3291F95700D6}"/>
              </a:ext>
            </a:extLst>
          </p:cNvPr>
          <p:cNvSpPr>
            <a:spLocks noGrp="1"/>
          </p:cNvSpPr>
          <p:nvPr>
            <p:ph type="sldNum" sz="quarter" idx="12"/>
          </p:nvPr>
        </p:nvSpPr>
        <p:spPr/>
        <p:txBody>
          <a:bodyPr/>
          <a:lstStyle/>
          <a:p>
            <a:pPr>
              <a:spcAft>
                <a:spcPts val="600"/>
              </a:spcAft>
            </a:pPr>
            <a:fld id="{48F63A3B-78C7-47BE-AE5E-E10140E04643}" type="slidenum">
              <a:rPr lang="en-US" smtClean="0"/>
              <a:pPr>
                <a:spcAft>
                  <a:spcPts val="600"/>
                </a:spcAft>
              </a:pPr>
              <a:t>30</a:t>
            </a:fld>
            <a:endParaRPr lang="en-US"/>
          </a:p>
        </p:txBody>
      </p:sp>
      <p:pic>
        <p:nvPicPr>
          <p:cNvPr id="4" name="Picture 3">
            <a:extLst>
              <a:ext uri="{FF2B5EF4-FFF2-40B4-BE49-F238E27FC236}">
                <a16:creationId xmlns:a16="http://schemas.microsoft.com/office/drawing/2014/main" id="{FF1082E7-0FCD-113D-826E-DAFD30FBB365}"/>
              </a:ext>
            </a:extLst>
          </p:cNvPr>
          <p:cNvPicPr>
            <a:picLocks noChangeAspect="1"/>
          </p:cNvPicPr>
          <p:nvPr/>
        </p:nvPicPr>
        <p:blipFill rotWithShape="1">
          <a:blip r:embed="rId2"/>
          <a:srcRect b="34190"/>
          <a:stretch/>
        </p:blipFill>
        <p:spPr>
          <a:xfrm>
            <a:off x="0" y="1853241"/>
            <a:ext cx="12192000" cy="3151518"/>
          </a:xfrm>
          <a:prstGeom prst="rect">
            <a:avLst/>
          </a:prstGeom>
        </p:spPr>
      </p:pic>
    </p:spTree>
    <p:extLst>
      <p:ext uri="{BB962C8B-B14F-4D97-AF65-F5344CB8AC3E}">
        <p14:creationId xmlns:p14="http://schemas.microsoft.com/office/powerpoint/2010/main" val="2286928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D340DEAD-D890-36FC-4AB1-3291F95700D6}"/>
              </a:ext>
            </a:extLst>
          </p:cNvPr>
          <p:cNvSpPr>
            <a:spLocks noGrp="1"/>
          </p:cNvSpPr>
          <p:nvPr>
            <p:ph type="sldNum" sz="quarter" idx="12"/>
          </p:nvPr>
        </p:nvSpPr>
        <p:spPr/>
        <p:txBody>
          <a:bodyPr/>
          <a:lstStyle/>
          <a:p>
            <a:pPr>
              <a:spcAft>
                <a:spcPts val="600"/>
              </a:spcAft>
            </a:pPr>
            <a:fld id="{48F63A3B-78C7-47BE-AE5E-E10140E04643}" type="slidenum">
              <a:rPr lang="en-US" smtClean="0"/>
              <a:pPr>
                <a:spcAft>
                  <a:spcPts val="600"/>
                </a:spcAft>
              </a:pPr>
              <a:t>31</a:t>
            </a:fld>
            <a:endParaRPr lang="en-US"/>
          </a:p>
        </p:txBody>
      </p:sp>
      <p:pic>
        <p:nvPicPr>
          <p:cNvPr id="4" name="Picture 3">
            <a:extLst>
              <a:ext uri="{FF2B5EF4-FFF2-40B4-BE49-F238E27FC236}">
                <a16:creationId xmlns:a16="http://schemas.microsoft.com/office/drawing/2014/main" id="{7911D5A4-01E0-AD05-61D8-2EF0FCDC474D}"/>
              </a:ext>
            </a:extLst>
          </p:cNvPr>
          <p:cNvPicPr>
            <a:picLocks noChangeAspect="1"/>
          </p:cNvPicPr>
          <p:nvPr/>
        </p:nvPicPr>
        <p:blipFill>
          <a:blip r:embed="rId2"/>
          <a:stretch>
            <a:fillRect/>
          </a:stretch>
        </p:blipFill>
        <p:spPr>
          <a:xfrm>
            <a:off x="0" y="1513703"/>
            <a:ext cx="12192000" cy="3830594"/>
          </a:xfrm>
          <a:prstGeom prst="rect">
            <a:avLst/>
          </a:prstGeom>
        </p:spPr>
      </p:pic>
    </p:spTree>
    <p:extLst>
      <p:ext uri="{BB962C8B-B14F-4D97-AF65-F5344CB8AC3E}">
        <p14:creationId xmlns:p14="http://schemas.microsoft.com/office/powerpoint/2010/main" val="1211348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44ED69-9385-069F-D1C3-23F153F60279}"/>
              </a:ext>
            </a:extLst>
          </p:cNvPr>
          <p:cNvPicPr>
            <a:picLocks noChangeAspect="1"/>
          </p:cNvPicPr>
          <p:nvPr/>
        </p:nvPicPr>
        <p:blipFill>
          <a:blip r:embed="rId2"/>
          <a:stretch>
            <a:fillRect/>
          </a:stretch>
        </p:blipFill>
        <p:spPr>
          <a:xfrm>
            <a:off x="12000" y="128432"/>
            <a:ext cx="12168000" cy="6601137"/>
          </a:xfrm>
          <a:prstGeom prst="rect">
            <a:avLst/>
          </a:prstGeom>
          <a:noFill/>
          <a:ln>
            <a:noFill/>
          </a:ln>
        </p:spPr>
      </p:pic>
      <p:sp>
        <p:nvSpPr>
          <p:cNvPr id="3" name="Slide Number Placeholder 2" hidden="1">
            <a:extLst>
              <a:ext uri="{FF2B5EF4-FFF2-40B4-BE49-F238E27FC236}">
                <a16:creationId xmlns:a16="http://schemas.microsoft.com/office/drawing/2014/main" id="{D340DEAD-D890-36FC-4AB1-3291F95700D6}"/>
              </a:ext>
            </a:extLst>
          </p:cNvPr>
          <p:cNvSpPr>
            <a:spLocks noGrp="1"/>
          </p:cNvSpPr>
          <p:nvPr>
            <p:ph type="sldNum" sz="quarter" idx="12"/>
          </p:nvPr>
        </p:nvSpPr>
        <p:spPr/>
        <p:txBody>
          <a:bodyPr/>
          <a:lstStyle/>
          <a:p>
            <a:pPr>
              <a:spcAft>
                <a:spcPts val="600"/>
              </a:spcAft>
            </a:pPr>
            <a:fld id="{48F63A3B-78C7-47BE-AE5E-E10140E04643}" type="slidenum">
              <a:rPr lang="en-US" smtClean="0"/>
              <a:pPr>
                <a:spcAft>
                  <a:spcPts val="600"/>
                </a:spcAft>
              </a:pPr>
              <a:t>32</a:t>
            </a:fld>
            <a:endParaRPr lang="en-US"/>
          </a:p>
        </p:txBody>
      </p:sp>
    </p:spTree>
    <p:extLst>
      <p:ext uri="{BB962C8B-B14F-4D97-AF65-F5344CB8AC3E}">
        <p14:creationId xmlns:p14="http://schemas.microsoft.com/office/powerpoint/2010/main" val="2624390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D340DEAD-D890-36FC-4AB1-3291F95700D6}"/>
              </a:ext>
            </a:extLst>
          </p:cNvPr>
          <p:cNvSpPr>
            <a:spLocks noGrp="1"/>
          </p:cNvSpPr>
          <p:nvPr>
            <p:ph type="sldNum" sz="quarter" idx="12"/>
          </p:nvPr>
        </p:nvSpPr>
        <p:spPr/>
        <p:txBody>
          <a:bodyPr/>
          <a:lstStyle/>
          <a:p>
            <a:pPr>
              <a:spcAft>
                <a:spcPts val="600"/>
              </a:spcAft>
            </a:pPr>
            <a:fld id="{48F63A3B-78C7-47BE-AE5E-E10140E04643}" type="slidenum">
              <a:rPr lang="en-US" smtClean="0"/>
              <a:pPr>
                <a:spcAft>
                  <a:spcPts val="600"/>
                </a:spcAft>
              </a:pPr>
              <a:t>33</a:t>
            </a:fld>
            <a:endParaRPr lang="en-US"/>
          </a:p>
        </p:txBody>
      </p:sp>
      <p:pic>
        <p:nvPicPr>
          <p:cNvPr id="5" name="Picture 4">
            <a:extLst>
              <a:ext uri="{FF2B5EF4-FFF2-40B4-BE49-F238E27FC236}">
                <a16:creationId xmlns:a16="http://schemas.microsoft.com/office/drawing/2014/main" id="{558F10B5-CC6B-0FBE-6642-1B0F7D105A9B}"/>
              </a:ext>
            </a:extLst>
          </p:cNvPr>
          <p:cNvPicPr>
            <a:picLocks noChangeAspect="1"/>
          </p:cNvPicPr>
          <p:nvPr/>
        </p:nvPicPr>
        <p:blipFill>
          <a:blip r:embed="rId2"/>
          <a:stretch>
            <a:fillRect/>
          </a:stretch>
        </p:blipFill>
        <p:spPr>
          <a:xfrm>
            <a:off x="37661" y="303836"/>
            <a:ext cx="12116679" cy="6250329"/>
          </a:xfrm>
          <a:prstGeom prst="rect">
            <a:avLst/>
          </a:prstGeom>
        </p:spPr>
      </p:pic>
    </p:spTree>
    <p:extLst>
      <p:ext uri="{BB962C8B-B14F-4D97-AF65-F5344CB8AC3E}">
        <p14:creationId xmlns:p14="http://schemas.microsoft.com/office/powerpoint/2010/main" val="3624377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6407" name="Group 16392">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6408" name="Straight Connector 16393">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409" name="Straight Connector 16394">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410" name="Straight Connector 16395">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411" name="Straight Connector 16396">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398" name="Straight Connector 16397">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412" name="Rectangle 16399">
            <a:extLst>
              <a:ext uri="{FF2B5EF4-FFF2-40B4-BE49-F238E27FC236}">
                <a16:creationId xmlns:a16="http://schemas.microsoft.com/office/drawing/2014/main" id="{7E633E68-B925-44AC-A7C1-894D907EE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6387" name="Title 1">
            <a:extLst>
              <a:ext uri="{FF2B5EF4-FFF2-40B4-BE49-F238E27FC236}">
                <a16:creationId xmlns:a16="http://schemas.microsoft.com/office/drawing/2014/main" id="{4CBEB349-9528-36D6-85EB-DD29B79132A0}"/>
              </a:ext>
            </a:extLst>
          </p:cNvPr>
          <p:cNvSpPr>
            <a:spLocks noGrp="1"/>
          </p:cNvSpPr>
          <p:nvPr>
            <p:ph type="title"/>
          </p:nvPr>
        </p:nvSpPr>
        <p:spPr>
          <a:xfrm>
            <a:off x="996481" y="4965363"/>
            <a:ext cx="9496854" cy="915908"/>
          </a:xfrm>
        </p:spPr>
        <p:txBody>
          <a:bodyPr anchor="b">
            <a:normAutofit/>
          </a:bodyPr>
          <a:lstStyle/>
          <a:p>
            <a:pPr defTabSz="498348">
              <a:lnSpc>
                <a:spcPct val="90000"/>
              </a:lnSpc>
            </a:pPr>
            <a:r>
              <a:rPr lang="en-AU" altLang="en-US" sz="2943" kern="1200" cap="all" dirty="0">
                <a:ln w="3175" cmpd="sng">
                  <a:noFill/>
                </a:ln>
                <a:solidFill>
                  <a:srgbClr val="FF0000"/>
                </a:solidFill>
                <a:effectLst/>
                <a:latin typeface="+mj-lt"/>
                <a:ea typeface="+mj-ea"/>
                <a:cs typeface="+mj-cs"/>
              </a:rPr>
              <a:t>Apparent domestic and family violence homicides from 2006-7 to 2020-21</a:t>
            </a:r>
            <a:endParaRPr lang="en-AU" altLang="en-US" sz="2700" dirty="0">
              <a:solidFill>
                <a:srgbClr val="FF0000"/>
              </a:solidFill>
            </a:endParaRPr>
          </a:p>
        </p:txBody>
      </p:sp>
      <p:pic>
        <p:nvPicPr>
          <p:cNvPr id="16386" name="Picture 2" descr="A close-up of a number of people&#10;&#10;Description automatically generated with low confidence">
            <a:extLst>
              <a:ext uri="{FF2B5EF4-FFF2-40B4-BE49-F238E27FC236}">
                <a16:creationId xmlns:a16="http://schemas.microsoft.com/office/drawing/2014/main" id="{856BCFC3-AF23-FF75-B342-05E436479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479" y="643467"/>
            <a:ext cx="9805703" cy="283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a:extLst>
              <a:ext uri="{FF2B5EF4-FFF2-40B4-BE49-F238E27FC236}">
                <a16:creationId xmlns:a16="http://schemas.microsoft.com/office/drawing/2014/main" id="{F5ACD05C-77D3-565C-F295-5788F55C4B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584" y="3889544"/>
            <a:ext cx="6211029" cy="44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152600F-4D15-FD0A-CA94-60B0756B3C3C}"/>
              </a:ext>
            </a:extLst>
          </p:cNvPr>
          <p:cNvSpPr>
            <a:spLocks noGrp="1"/>
          </p:cNvSpPr>
          <p:nvPr>
            <p:ph type="title"/>
          </p:nvPr>
        </p:nvSpPr>
        <p:spPr>
          <a:xfrm>
            <a:off x="1192213" y="623888"/>
            <a:ext cx="9807575" cy="925512"/>
          </a:xfrm>
        </p:spPr>
        <p:txBody>
          <a:bodyPr>
            <a:normAutofit fontScale="90000"/>
          </a:bodyPr>
          <a:lstStyle/>
          <a:p>
            <a:pPr eaLnBrk="1" fontAlgn="auto" hangingPunct="1">
              <a:spcAft>
                <a:spcPts val="0"/>
              </a:spcAft>
              <a:defRPr/>
            </a:pPr>
            <a:r>
              <a:rPr lang="en-AU" altLang="en-US" sz="3000" dirty="0"/>
              <a:t>Apparent domestic and family violence homicides from 2016 to 2022 (129 in total)</a:t>
            </a:r>
          </a:p>
        </p:txBody>
      </p:sp>
      <p:pic>
        <p:nvPicPr>
          <p:cNvPr id="18435" name="Picture 2">
            <a:extLst>
              <a:ext uri="{FF2B5EF4-FFF2-40B4-BE49-F238E27FC236}">
                <a16:creationId xmlns:a16="http://schemas.microsoft.com/office/drawing/2014/main" id="{8EF377E7-F352-E94D-CFB0-4144C3DD2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963" y="2243138"/>
            <a:ext cx="888523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p:txBody>
          <a:bodyPr/>
          <a:lstStyle/>
          <a:p>
            <a:r>
              <a:rPr lang="en-US" i="1" dirty="0"/>
              <a:t>Many Domestic Violence deaths have predictive elements to them</a:t>
            </a:r>
            <a:r>
              <a:rPr lang="en-US" dirty="0"/>
              <a:t>.</a:t>
            </a:r>
          </a:p>
        </p:txBody>
      </p:sp>
      <p:sp>
        <p:nvSpPr>
          <p:cNvPr id="6" name="Text Placeholder 5">
            <a:extLst>
              <a:ext uri="{FF2B5EF4-FFF2-40B4-BE49-F238E27FC236}">
                <a16:creationId xmlns:a16="http://schemas.microsoft.com/office/drawing/2014/main" id="{8E016EE4-D06F-BB48-F27D-14F290F0FE86}"/>
              </a:ext>
            </a:extLst>
          </p:cNvPr>
          <p:cNvSpPr>
            <a:spLocks noGrp="1"/>
          </p:cNvSpPr>
          <p:nvPr>
            <p:ph type="body" sz="quarter" idx="15"/>
          </p:nvPr>
        </p:nvSpPr>
        <p:spPr/>
        <p:txBody>
          <a:bodyPr/>
          <a:lstStyle/>
          <a:p>
            <a:r>
              <a:rPr lang="en-US" dirty="0"/>
              <a:t>“</a:t>
            </a: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p:txBody>
          <a:bodyPr/>
          <a:lstStyle/>
          <a:p>
            <a:r>
              <a:rPr lang="en-US" sz="1600" i="1" dirty="0"/>
              <a:t>State Coroner Terry Ryan</a:t>
            </a:r>
          </a:p>
          <a:p>
            <a:r>
              <a:rPr lang="en-US" sz="1600" i="1" dirty="0"/>
              <a:t>Chair</a:t>
            </a:r>
          </a:p>
          <a:p>
            <a:r>
              <a:rPr lang="en-US" sz="1600" i="1" dirty="0"/>
              <a:t>DFV Death Review and Advisory Board</a:t>
            </a:r>
          </a:p>
        </p:txBody>
      </p:sp>
      <p:sp>
        <p:nvSpPr>
          <p:cNvPr id="5" name="Text Placeholder 4">
            <a:extLst>
              <a:ext uri="{FF2B5EF4-FFF2-40B4-BE49-F238E27FC236}">
                <a16:creationId xmlns:a16="http://schemas.microsoft.com/office/drawing/2014/main" id="{EEE736C0-59DE-A4DF-7A05-6F22D48CC0D3}"/>
              </a:ext>
            </a:extLst>
          </p:cNvPr>
          <p:cNvSpPr>
            <a:spLocks noGrp="1"/>
          </p:cNvSpPr>
          <p:nvPr>
            <p:ph type="body" sz="quarter" idx="14"/>
          </p:nvPr>
        </p:nvSpPr>
        <p:spPr/>
        <p:txBody>
          <a:bodyPr/>
          <a:lstStyle/>
          <a:p>
            <a:r>
              <a:rPr lang="en-US" dirty="0"/>
              <a:t>”</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36</a:t>
            </a:fld>
            <a:endParaRPr lang="en-US" dirty="0"/>
          </a:p>
        </p:txBody>
      </p:sp>
    </p:spTree>
    <p:extLst>
      <p:ext uri="{BB962C8B-B14F-4D97-AF65-F5344CB8AC3E}">
        <p14:creationId xmlns:p14="http://schemas.microsoft.com/office/powerpoint/2010/main" val="68568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89000">
              <a:schemeClr val="bg2">
                <a:tint val="97000"/>
                <a:hueMod val="92000"/>
                <a:satMod val="169000"/>
                <a:lumMod val="164000"/>
                <a:alpha val="81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p:txBody>
          <a:bodyPr/>
          <a:lstStyle/>
          <a:p>
            <a:r>
              <a:rPr lang="en-US" sz="2000" dirty="0"/>
              <a:t>Presence of KEY LETHALITY RISK INDICATORS IN IPV RELATED HOMICIDES 2011-2018 </a:t>
            </a:r>
            <a:r>
              <a:rPr lang="en-US" sz="1400" dirty="0"/>
              <a:t>(where recorded)</a:t>
            </a:r>
          </a:p>
        </p:txBody>
      </p:sp>
      <p:sp>
        <p:nvSpPr>
          <p:cNvPr id="373" name="Footer Placeholder 372">
            <a:extLst>
              <a:ext uri="{FF2B5EF4-FFF2-40B4-BE49-F238E27FC236}">
                <a16:creationId xmlns:a16="http://schemas.microsoft.com/office/drawing/2014/main" id="{EC015AD8-FC03-181D-1A34-AD00F66C42C2}"/>
              </a:ext>
            </a:extLst>
          </p:cNvPr>
          <p:cNvSpPr>
            <a:spLocks noGrp="1"/>
          </p:cNvSpPr>
          <p:nvPr>
            <p:ph type="ftr" sz="quarter" idx="11"/>
          </p:nvPr>
        </p:nvSpPr>
        <p:spPr/>
        <p:txBody>
          <a:bodyPr/>
          <a:lstStyle/>
          <a:p>
            <a:r>
              <a:rPr lang="en-US" dirty="0"/>
              <a:t>Lethality risk factors…</a:t>
            </a:r>
          </a:p>
        </p:txBody>
      </p:sp>
      <p:sp>
        <p:nvSpPr>
          <p:cNvPr id="374" name="Slide Number Placeholder 373">
            <a:extLst>
              <a:ext uri="{FF2B5EF4-FFF2-40B4-BE49-F238E27FC236}">
                <a16:creationId xmlns:a16="http://schemas.microsoft.com/office/drawing/2014/main" id="{049B2870-98EC-2977-8CE4-A7AA3009991A}"/>
              </a:ext>
            </a:extLst>
          </p:cNvPr>
          <p:cNvSpPr>
            <a:spLocks noGrp="1"/>
          </p:cNvSpPr>
          <p:nvPr>
            <p:ph type="sldNum" sz="quarter" idx="12"/>
          </p:nvPr>
        </p:nvSpPr>
        <p:spPr/>
        <p:txBody>
          <a:bodyPr/>
          <a:lstStyle/>
          <a:p>
            <a:fld id="{48F63A3B-78C7-47BE-AE5E-E10140E04643}" type="slidenum">
              <a:rPr lang="en-US" smtClean="0"/>
              <a:pPr/>
              <a:t>37</a:t>
            </a:fld>
            <a:endParaRPr lang="en-US" dirty="0"/>
          </a:p>
        </p:txBody>
      </p:sp>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p:txBody>
          <a:bodyPr/>
          <a:lstStyle/>
          <a:p>
            <a:pPr lvl="0"/>
            <a:r>
              <a:rPr lang="en-US" sz="1600" dirty="0"/>
              <a:t>INTUTIVE SENSE OF FEAR</a:t>
            </a:r>
          </a:p>
        </p:txBody>
      </p:sp>
      <p:pic>
        <p:nvPicPr>
          <p:cNvPr id="292" name="Picture Placeholder 291" descr="checklist icon">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3"/>
          <a:srcRect/>
          <a:stretch/>
        </p:blipFill>
        <p:spPr/>
      </p:pic>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p:txBody>
          <a:bodyPr/>
          <a:lstStyle/>
          <a:p>
            <a:pPr lvl="0"/>
            <a:r>
              <a:rPr lang="en-US" b="1" dirty="0">
                <a:highlight>
                  <a:srgbClr val="FFFF00"/>
                </a:highlight>
              </a:rPr>
              <a:t>53.2%</a:t>
            </a:r>
          </a:p>
        </p:txBody>
      </p:sp>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p:txBody>
          <a:bodyPr/>
          <a:lstStyle/>
          <a:p>
            <a:r>
              <a:rPr lang="en-US" sz="1600" dirty="0"/>
              <a:t>NON LETHAL STRANGULATION</a:t>
            </a:r>
          </a:p>
          <a:p>
            <a:endParaRPr lang="en-US" dirty="0"/>
          </a:p>
        </p:txBody>
      </p:sp>
      <p:pic>
        <p:nvPicPr>
          <p:cNvPr id="290" name="Picture Placeholder 289" descr="person with loud speaker icon">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4"/>
          <a:srcRect t="113" b="113"/>
          <a:stretch/>
        </p:blipFill>
        <p:spPr/>
      </p:pic>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p:txBody>
          <a:bodyPr/>
          <a:lstStyle/>
          <a:p>
            <a:pPr lvl="0"/>
            <a:r>
              <a:rPr lang="en-US" b="1" dirty="0">
                <a:highlight>
                  <a:srgbClr val="FFFF00"/>
                </a:highlight>
              </a:rPr>
              <a:t>26.1%</a:t>
            </a:r>
          </a:p>
        </p:txBody>
      </p:sp>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p:txBody>
          <a:bodyPr/>
          <a:lstStyle/>
          <a:p>
            <a:r>
              <a:rPr lang="en-US" sz="1600" dirty="0"/>
              <a:t>ESCALATION</a:t>
            </a:r>
          </a:p>
          <a:p>
            <a:endParaRPr lang="en-US" dirty="0"/>
          </a:p>
        </p:txBody>
      </p:sp>
      <p:pic>
        <p:nvPicPr>
          <p:cNvPr id="288" name="Picture Placeholder 287" descr="blueprint ico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5"/>
          <a:srcRect t="431" b="431"/>
          <a:stretch/>
        </p:blipFill>
        <p:spPr/>
      </p:pic>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p:txBody>
          <a:bodyPr/>
          <a:lstStyle/>
          <a:p>
            <a:pPr lvl="0"/>
            <a:r>
              <a:rPr lang="en-US" b="1" dirty="0">
                <a:highlight>
                  <a:srgbClr val="FFFF00"/>
                </a:highlight>
              </a:rPr>
              <a:t>37%</a:t>
            </a:r>
          </a:p>
        </p:txBody>
      </p:sp>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p:txBody>
          <a:bodyPr/>
          <a:lstStyle/>
          <a:p>
            <a:r>
              <a:rPr lang="en-US" sz="1600" dirty="0"/>
              <a:t>THREATS TO KILL</a:t>
            </a:r>
          </a:p>
          <a:p>
            <a:endParaRPr lang="en-US" dirty="0"/>
          </a:p>
        </p:txBody>
      </p:sp>
      <p:pic>
        <p:nvPicPr>
          <p:cNvPr id="270" name="Picture Placeholder 269" descr="target icon">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6"/>
          <a:srcRect t="113" b="113"/>
          <a:stretch/>
        </p:blipFill>
        <p:spPr/>
      </p:pic>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p:txBody>
          <a:bodyPr/>
          <a:lstStyle/>
          <a:p>
            <a:pPr lvl="0"/>
            <a:r>
              <a:rPr lang="en-US" b="1" dirty="0">
                <a:highlight>
                  <a:srgbClr val="FFFF00"/>
                </a:highlight>
              </a:rPr>
              <a:t>35.9%</a:t>
            </a:r>
          </a:p>
        </p:txBody>
      </p:sp>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p:txBody>
          <a:bodyPr/>
          <a:lstStyle/>
          <a:p>
            <a:r>
              <a:rPr lang="en-US" sz="1600" dirty="0"/>
              <a:t>SEXUAL VIOLENCE</a:t>
            </a:r>
          </a:p>
          <a:p>
            <a:endParaRPr lang="en-US" dirty="0"/>
          </a:p>
        </p:txBody>
      </p:sp>
      <p:pic>
        <p:nvPicPr>
          <p:cNvPr id="268" name="Picture Placeholder 267" descr="rocket icon">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7"/>
          <a:srcRect t="543" b="543"/>
          <a:stretch/>
        </p:blipFill>
        <p:spPr/>
      </p:pic>
      <p:sp>
        <p:nvSpPr>
          <p:cNvPr id="28" name="Text Placeholder 27">
            <a:extLst>
              <a:ext uri="{FF2B5EF4-FFF2-40B4-BE49-F238E27FC236}">
                <a16:creationId xmlns:a16="http://schemas.microsoft.com/office/drawing/2014/main" id="{B72BD1AE-7290-BA6E-18FB-8181C0D13E7C}"/>
              </a:ext>
            </a:extLst>
          </p:cNvPr>
          <p:cNvSpPr>
            <a:spLocks noGrp="1"/>
          </p:cNvSpPr>
          <p:nvPr>
            <p:ph type="body" sz="quarter" idx="22"/>
          </p:nvPr>
        </p:nvSpPr>
        <p:spPr/>
        <p:txBody>
          <a:bodyPr/>
          <a:lstStyle/>
          <a:p>
            <a:pPr lvl="0"/>
            <a:r>
              <a:rPr lang="en-US" b="1" dirty="0">
                <a:highlight>
                  <a:srgbClr val="FFFF00"/>
                </a:highlight>
              </a:rPr>
              <a:t>15.2%</a:t>
            </a:r>
          </a:p>
        </p:txBody>
      </p:sp>
    </p:spTree>
    <p:extLst>
      <p:ext uri="{BB962C8B-B14F-4D97-AF65-F5344CB8AC3E}">
        <p14:creationId xmlns:p14="http://schemas.microsoft.com/office/powerpoint/2010/main" val="1600494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roner recommends improvements to cross-border policing following death of  psychiatric patient - ABC News">
            <a:extLst>
              <a:ext uri="{FF2B5EF4-FFF2-40B4-BE49-F238E27FC236}">
                <a16:creationId xmlns:a16="http://schemas.microsoft.com/office/drawing/2014/main" id="{C2E51F75-5A42-5A42-F023-21B376EF9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146" y="2068497"/>
            <a:ext cx="9090734" cy="425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90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684212" y="685799"/>
            <a:ext cx="3747111" cy="983203"/>
          </a:xfrm>
        </p:spPr>
        <p:txBody>
          <a:bodyPr>
            <a:normAutofit/>
          </a:bodyPr>
          <a:lstStyle/>
          <a:p>
            <a:pPr algn="r"/>
            <a:r>
              <a:rPr lang="en-US" dirty="0"/>
              <a:t>Introduction</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979961" y="685800"/>
            <a:ext cx="6942749" cy="5851526"/>
          </a:xfrm>
        </p:spPr>
        <p:txBody>
          <a:bodyPr>
            <a:normAutofit/>
          </a:bodyPr>
          <a:lstStyle/>
          <a:p>
            <a:pPr lvl="0">
              <a:lnSpc>
                <a:spcPct val="90000"/>
              </a:lnSpc>
              <a:buSzPts val="1000"/>
              <a:tabLst>
                <a:tab pos="457200" algn="l"/>
              </a:tabLst>
            </a:pPr>
            <a:endParaRPr lang="en-AU" sz="1900" b="1" i="1" dirty="0">
              <a:solidFill>
                <a:schemeClr val="tx1"/>
              </a:solidFill>
              <a:effectLst/>
              <a:latin typeface="Calibri Light" panose="020F0302020204030204" pitchFamily="34" charset="0"/>
              <a:ea typeface="Times New Roman" panose="02020603050405020304" pitchFamily="18" charset="0"/>
            </a:endParaRPr>
          </a:p>
          <a:p>
            <a:pPr>
              <a:lnSpc>
                <a:spcPct val="90000"/>
              </a:lnSpc>
            </a:pPr>
            <a:r>
              <a:rPr lang="en-AU" sz="1900" b="1" i="1" dirty="0">
                <a:solidFill>
                  <a:schemeClr val="tx1"/>
                </a:solidFill>
                <a:effectLst/>
                <a:latin typeface="Calibri Light" panose="020F0302020204030204" pitchFamily="34" charset="0"/>
                <a:ea typeface="Calibri" panose="020F0502020204030204" pitchFamily="34" charset="0"/>
              </a:rPr>
              <a:t>  </a:t>
            </a:r>
          </a:p>
          <a:p>
            <a:pPr>
              <a:lnSpc>
                <a:spcPct val="90000"/>
              </a:lnSpc>
            </a:pPr>
            <a:endParaRPr lang="en-AU" sz="1900" i="1" dirty="0">
              <a:solidFill>
                <a:schemeClr val="tx1"/>
              </a:solidFill>
              <a:latin typeface="Calibri Light" panose="020F0302020204030204" pitchFamily="34" charset="0"/>
              <a:ea typeface="Calibri" panose="020F0502020204030204" pitchFamily="34" charset="0"/>
            </a:endParaRPr>
          </a:p>
          <a:p>
            <a:pPr>
              <a:lnSpc>
                <a:spcPct val="90000"/>
              </a:lnSpc>
            </a:pPr>
            <a:endParaRPr lang="en-AU" sz="1900" i="1" dirty="0">
              <a:solidFill>
                <a:schemeClr val="tx1"/>
              </a:solidFill>
              <a:effectLst/>
              <a:latin typeface="Calibri Light" panose="020F0302020204030204" pitchFamily="34" charset="0"/>
              <a:ea typeface="Calibri" panose="020F0502020204030204" pitchFamily="34" charset="0"/>
            </a:endParaRPr>
          </a:p>
          <a:p>
            <a:pPr>
              <a:lnSpc>
                <a:spcPct val="90000"/>
              </a:lnSpc>
            </a:pPr>
            <a:endParaRPr lang="en-AU" sz="1900" i="1" dirty="0">
              <a:solidFill>
                <a:schemeClr val="tx1"/>
              </a:solidFill>
              <a:latin typeface="Calibri Light" panose="020F0302020204030204" pitchFamily="34" charset="0"/>
              <a:ea typeface="Calibri" panose="020F0502020204030204" pitchFamily="34" charset="0"/>
            </a:endParaRPr>
          </a:p>
          <a:p>
            <a:pPr marL="342900" lvl="0" indent="-342900" algn="just">
              <a:lnSpc>
                <a:spcPct val="90000"/>
              </a:lnSpc>
              <a:buSzPts val="1000"/>
              <a:buFont typeface="Symbol" panose="05050102010706020507" pitchFamily="18" charset="2"/>
              <a:buChar char=""/>
              <a:tabLst>
                <a:tab pos="457200" algn="l"/>
              </a:tabLst>
            </a:pPr>
            <a:r>
              <a:rPr lang="en-AU" sz="1900" b="1" i="1" dirty="0">
                <a:solidFill>
                  <a:schemeClr val="bg1"/>
                </a:solidFill>
                <a:effectLst/>
                <a:latin typeface="Calibri Light" panose="020F0302020204030204" pitchFamily="34" charset="0"/>
                <a:ea typeface="Times New Roman" panose="02020603050405020304" pitchFamily="18" charset="0"/>
              </a:rPr>
              <a:t>Appointed the Northern Coroner for Queensland in 2017; based in Cairns centrally placed within the expansive northern coronial boundaries, encompassing the Torres Strait, south to Proserpine, west to Birdsville and following the Northern Territory border north to the Gulf of Carpentaria and Mornington Island. </a:t>
            </a:r>
          </a:p>
          <a:p>
            <a:pPr marL="342900" lvl="0" indent="-342900" algn="just">
              <a:lnSpc>
                <a:spcPct val="90000"/>
              </a:lnSpc>
              <a:buSzPts val="1000"/>
              <a:buFont typeface="Symbol" panose="05050102010706020507" pitchFamily="18" charset="2"/>
              <a:buChar char=""/>
              <a:tabLst>
                <a:tab pos="457200" algn="l"/>
              </a:tabLst>
            </a:pPr>
            <a:endParaRPr lang="en-AU" sz="1900" b="1" i="1" dirty="0">
              <a:solidFill>
                <a:schemeClr val="bg1"/>
              </a:solidFill>
              <a:latin typeface="Calibri Light" panose="020F0302020204030204" pitchFamily="34" charset="0"/>
              <a:ea typeface="Times New Roman" panose="02020603050405020304" pitchFamily="18" charset="0"/>
            </a:endParaRPr>
          </a:p>
          <a:p>
            <a:pPr marL="342900" lvl="0" indent="-342900" algn="just">
              <a:lnSpc>
                <a:spcPct val="90000"/>
              </a:lnSpc>
              <a:buSzPts val="1000"/>
              <a:buFont typeface="Symbol" panose="05050102010706020507" pitchFamily="18" charset="2"/>
              <a:buChar char=""/>
              <a:tabLst>
                <a:tab pos="457200" algn="l"/>
              </a:tabLst>
            </a:pPr>
            <a:r>
              <a:rPr lang="en-AU" sz="1900" b="1" i="1" dirty="0">
                <a:solidFill>
                  <a:schemeClr val="bg1"/>
                </a:solidFill>
                <a:effectLst/>
                <a:latin typeface="Calibri Light" panose="020F0302020204030204" pitchFamily="34" charset="0"/>
                <a:ea typeface="Times New Roman" panose="02020603050405020304" pitchFamily="18" charset="0"/>
              </a:rPr>
              <a:t>The northern coronial district encompasses a combined 39 distinct Aboriginal and Torres Strait Island communities. </a:t>
            </a:r>
            <a:endParaRPr lang="en-AU" sz="1900" b="1" dirty="0">
              <a:solidFill>
                <a:schemeClr val="bg1"/>
              </a:solidFill>
              <a:effectLst/>
              <a:latin typeface="Times New Roman" panose="02020603050405020304" pitchFamily="18" charset="0"/>
              <a:ea typeface="Calibri" panose="020F0502020204030204" pitchFamily="34" charset="0"/>
            </a:endParaRPr>
          </a:p>
          <a:p>
            <a:pPr>
              <a:lnSpc>
                <a:spcPct val="90000"/>
              </a:lnSpc>
            </a:pPr>
            <a:endParaRPr lang="en-AU" sz="1900" i="1" dirty="0">
              <a:solidFill>
                <a:schemeClr val="bg1"/>
              </a:solidFill>
              <a:effectLst/>
              <a:latin typeface="Calibri Light" panose="020F0302020204030204" pitchFamily="34" charset="0"/>
              <a:ea typeface="Calibri" panose="020F0502020204030204" pitchFamily="34" charset="0"/>
            </a:endParaRPr>
          </a:p>
          <a:p>
            <a:pPr>
              <a:lnSpc>
                <a:spcPct val="90000"/>
              </a:lnSpc>
            </a:pPr>
            <a:endParaRPr lang="en-AU" sz="1900" i="1" dirty="0">
              <a:solidFill>
                <a:schemeClr val="tx1"/>
              </a:solidFill>
              <a:latin typeface="Calibri Light" panose="020F0302020204030204" pitchFamily="34" charset="0"/>
              <a:ea typeface="Calibri" panose="020F0502020204030204" pitchFamily="34" charset="0"/>
            </a:endParaRPr>
          </a:p>
          <a:p>
            <a:pPr>
              <a:lnSpc>
                <a:spcPct val="90000"/>
              </a:lnSpc>
            </a:pPr>
            <a:endParaRPr lang="en-AU" sz="1900" i="1" dirty="0">
              <a:solidFill>
                <a:schemeClr val="tx1"/>
              </a:solidFill>
              <a:effectLst/>
              <a:latin typeface="Calibri Light" panose="020F0302020204030204" pitchFamily="34" charset="0"/>
              <a:ea typeface="Calibri" panose="020F0502020204030204" pitchFamily="34" charset="0"/>
            </a:endParaRPr>
          </a:p>
          <a:p>
            <a:pPr>
              <a:lnSpc>
                <a:spcPct val="90000"/>
              </a:lnSpc>
            </a:pPr>
            <a:endParaRPr lang="en-AU" sz="1900" i="1" dirty="0">
              <a:solidFill>
                <a:schemeClr val="tx1"/>
              </a:solidFill>
              <a:latin typeface="Calibri Light" panose="020F0302020204030204" pitchFamily="34" charset="0"/>
              <a:ea typeface="Calibri" panose="020F0502020204030204" pitchFamily="34" charset="0"/>
            </a:endParaRPr>
          </a:p>
          <a:p>
            <a:pPr>
              <a:lnSpc>
                <a:spcPct val="90000"/>
              </a:lnSpc>
            </a:pPr>
            <a:endParaRPr lang="en-AU" sz="1900" i="1" dirty="0">
              <a:solidFill>
                <a:schemeClr val="tx1"/>
              </a:solidFill>
              <a:effectLst/>
              <a:latin typeface="Calibri Light" panose="020F0302020204030204" pitchFamily="34" charset="0"/>
              <a:ea typeface="Calibri" panose="020F0502020204030204" pitchFamily="34" charset="0"/>
            </a:endParaRPr>
          </a:p>
          <a:p>
            <a:pPr>
              <a:lnSpc>
                <a:spcPct val="90000"/>
              </a:lnSpc>
            </a:pPr>
            <a:endParaRPr lang="en-AU" sz="1900" i="1" dirty="0">
              <a:solidFill>
                <a:schemeClr val="tx1"/>
              </a:solidFill>
              <a:latin typeface="Calibri Light" panose="020F0302020204030204" pitchFamily="34" charset="0"/>
              <a:ea typeface="Calibri" panose="020F0502020204030204" pitchFamily="34" charset="0"/>
            </a:endParaRPr>
          </a:p>
          <a:p>
            <a:pPr>
              <a:lnSpc>
                <a:spcPct val="90000"/>
              </a:lnSpc>
            </a:pPr>
            <a:endParaRPr lang="en-AU" sz="1900" i="1" dirty="0">
              <a:solidFill>
                <a:schemeClr val="tx1"/>
              </a:solidFill>
              <a:effectLst/>
              <a:latin typeface="Calibri Light" panose="020F0302020204030204" pitchFamily="34" charset="0"/>
              <a:ea typeface="Calibri" panose="020F0502020204030204" pitchFamily="34" charset="0"/>
            </a:endParaRPr>
          </a:p>
          <a:p>
            <a:pPr>
              <a:lnSpc>
                <a:spcPct val="90000"/>
              </a:lnSpc>
            </a:pPr>
            <a:endParaRPr lang="en-AU" sz="1900" i="1" dirty="0">
              <a:solidFill>
                <a:schemeClr val="tx1"/>
              </a:solidFill>
              <a:latin typeface="Calibri Light" panose="020F0302020204030204" pitchFamily="34" charset="0"/>
              <a:ea typeface="Calibri" panose="020F0502020204030204" pitchFamily="34" charset="0"/>
            </a:endParaRPr>
          </a:p>
          <a:p>
            <a:pPr>
              <a:lnSpc>
                <a:spcPct val="90000"/>
              </a:lnSpc>
            </a:pPr>
            <a:endParaRPr lang="en-AU" sz="1900" i="1" dirty="0">
              <a:solidFill>
                <a:schemeClr val="tx1"/>
              </a:solidFill>
              <a:effectLst/>
              <a:latin typeface="Calibri Light" panose="020F0302020204030204" pitchFamily="34" charset="0"/>
              <a:ea typeface="Calibri" panose="020F0502020204030204" pitchFamily="34" charset="0"/>
            </a:endParaRPr>
          </a:p>
          <a:p>
            <a:pPr>
              <a:lnSpc>
                <a:spcPct val="90000"/>
              </a:lnSpc>
            </a:pPr>
            <a:endParaRPr lang="en-AU" sz="1900" i="1" dirty="0">
              <a:solidFill>
                <a:schemeClr val="tx1"/>
              </a:solidFill>
              <a:latin typeface="Calibri Light" panose="020F0302020204030204" pitchFamily="34" charset="0"/>
              <a:ea typeface="Calibri" panose="020F0502020204030204" pitchFamily="34" charset="0"/>
            </a:endParaRPr>
          </a:p>
          <a:p>
            <a:pPr>
              <a:lnSpc>
                <a:spcPct val="90000"/>
              </a:lnSpc>
            </a:pPr>
            <a:endParaRPr lang="en-AU" sz="1900" i="1" dirty="0">
              <a:solidFill>
                <a:schemeClr val="tx1"/>
              </a:solidFill>
              <a:effectLst/>
              <a:latin typeface="Calibri Light" panose="020F0302020204030204" pitchFamily="34" charset="0"/>
              <a:ea typeface="Calibri" panose="020F0502020204030204" pitchFamily="34" charset="0"/>
            </a:endParaRPr>
          </a:p>
          <a:p>
            <a:pPr>
              <a:lnSpc>
                <a:spcPct val="90000"/>
              </a:lnSpc>
            </a:pPr>
            <a:endParaRPr lang="en-US" sz="1900" dirty="0">
              <a:solidFill>
                <a:schemeClr val="tx1"/>
              </a:solidFill>
            </a:endParaRP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normAutofit/>
          </a:bodyPr>
          <a:lstStyle/>
          <a:p>
            <a:endParaRPr lang="en-US">
              <a:solidFill>
                <a:schemeClr val="tx1">
                  <a:alpha val="80000"/>
                </a:schemeClr>
              </a:solidFill>
            </a:endParaRP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normAutofit/>
          </a:bodyPr>
          <a:lstStyle/>
          <a:p>
            <a:pPr>
              <a:spcAft>
                <a:spcPts val="600"/>
              </a:spcAft>
            </a:pPr>
            <a:fld id="{48F63A3B-78C7-47BE-AE5E-E10140E04643}" type="slidenum">
              <a:rPr lang="en-US">
                <a:solidFill>
                  <a:schemeClr val="tx1"/>
                </a:solidFill>
              </a:rPr>
              <a:pPr>
                <a:spcAft>
                  <a:spcPts val="600"/>
                </a:spcAft>
              </a:pPr>
              <a:t>4</a:t>
            </a:fld>
            <a:endParaRPr lang="en-US">
              <a:solidFill>
                <a:schemeClr val="tx1"/>
              </a:solidFill>
            </a:endParaRPr>
          </a:p>
        </p:txBody>
      </p:sp>
    </p:spTree>
    <p:extLst>
      <p:ext uri="{BB962C8B-B14F-4D97-AF65-F5344CB8AC3E}">
        <p14:creationId xmlns:p14="http://schemas.microsoft.com/office/powerpoint/2010/main" val="97962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467" y="423512"/>
            <a:ext cx="5072513" cy="6102416"/>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1314079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274" y="2509284"/>
            <a:ext cx="6767736" cy="2486049"/>
          </a:xfrm>
        </p:spPr>
        <p:txBody>
          <a:bodyPr vert="horz" lIns="91440" tIns="45720" rIns="91440" bIns="45720" rtlCol="0" anchor="b">
            <a:normAutofit/>
          </a:bodyPr>
          <a:lstStyle/>
          <a:p>
            <a:r>
              <a:rPr lang="en-US" sz="4800"/>
              <a:t>THE STATS</a:t>
            </a:r>
          </a:p>
        </p:txBody>
      </p:sp>
      <p:graphicFrame>
        <p:nvGraphicFramePr>
          <p:cNvPr id="5" name="Content Placeholder 2">
            <a:extLst>
              <a:ext uri="{FF2B5EF4-FFF2-40B4-BE49-F238E27FC236}">
                <a16:creationId xmlns:a16="http://schemas.microsoft.com/office/drawing/2014/main" id="{80FCEBEB-E3A5-4D95-A8F9-24E6708202BF}"/>
              </a:ext>
            </a:extLst>
          </p:cNvPr>
          <p:cNvGraphicFramePr>
            <a:graphicFrameLocks noGrp="1"/>
          </p:cNvGraphicFramePr>
          <p:nvPr>
            <p:ph idx="1"/>
            <p:extLst>
              <p:ext uri="{D42A27DB-BD31-4B8C-83A1-F6EECF244321}">
                <p14:modId xmlns:p14="http://schemas.microsoft.com/office/powerpoint/2010/main" val="72366442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987670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292B9E-5C62-4EAA-B0A1-9EBC6E10270F}"/>
              </a:ext>
            </a:extLst>
          </p:cNvPr>
          <p:cNvSpPr/>
          <p:nvPr/>
        </p:nvSpPr>
        <p:spPr>
          <a:xfrm>
            <a:off x="4979962" y="685799"/>
            <a:ext cx="6288260" cy="4892040"/>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tx1"/>
              </a:buClr>
              <a:buSzPct val="80000"/>
              <a:buFont typeface="Wingdings 3" panose="05040102010807070707" pitchFamily="18" charset="2"/>
              <a:buChar char=""/>
            </a:pPr>
            <a:r>
              <a:rPr lang="en-US" sz="1500" dirty="0"/>
              <a:t>According to the 2020 Queensland Chief Health Officer’s Health of Queenslanders report suicide was number 8 in the list of leading causes of death in 2018 (most recent data available). </a:t>
            </a:r>
          </a:p>
          <a:p>
            <a:pPr>
              <a:lnSpc>
                <a:spcPct val="90000"/>
              </a:lnSpc>
              <a:spcBef>
                <a:spcPct val="20000"/>
              </a:spcBef>
              <a:spcAft>
                <a:spcPts val="600"/>
              </a:spcAft>
              <a:buClr>
                <a:schemeClr val="tx1"/>
              </a:buClr>
              <a:buSzPct val="80000"/>
              <a:buFont typeface="Wingdings 3" panose="05040102010807070707" pitchFamily="18" charset="2"/>
              <a:buChar char=""/>
            </a:pPr>
            <a:endParaRPr lang="en-US" sz="1500" dirty="0"/>
          </a:p>
          <a:p>
            <a:pPr marL="342900" lvl="0" indent="-342900">
              <a:lnSpc>
                <a:spcPct val="90000"/>
              </a:lnSpc>
              <a:spcBef>
                <a:spcPct val="20000"/>
              </a:spcBef>
              <a:spcAft>
                <a:spcPts val="600"/>
              </a:spcAft>
              <a:buClr>
                <a:schemeClr val="tx1"/>
              </a:buClr>
              <a:buSzPct val="80000"/>
              <a:buFont typeface="Wingdings 3" panose="05040102010807070707" pitchFamily="18" charset="2"/>
              <a:buChar char=""/>
            </a:pPr>
            <a:r>
              <a:rPr lang="en-US" sz="1500" dirty="0"/>
              <a:t>Coronary heart disease (12.8%)</a:t>
            </a:r>
          </a:p>
          <a:p>
            <a:pPr marL="342900" lvl="0" indent="-342900">
              <a:lnSpc>
                <a:spcPct val="90000"/>
              </a:lnSpc>
              <a:spcBef>
                <a:spcPct val="20000"/>
              </a:spcBef>
              <a:spcAft>
                <a:spcPts val="600"/>
              </a:spcAft>
              <a:buClr>
                <a:schemeClr val="tx1"/>
              </a:buClr>
              <a:buSzPct val="80000"/>
              <a:buFont typeface="Wingdings 3" panose="05040102010807070707" pitchFamily="18" charset="2"/>
              <a:buChar char=""/>
            </a:pPr>
            <a:r>
              <a:rPr lang="en-US" sz="1500" dirty="0"/>
              <a:t>Dementia (7.8%)</a:t>
            </a:r>
          </a:p>
          <a:p>
            <a:pPr marL="342900" lvl="0" indent="-342900">
              <a:lnSpc>
                <a:spcPct val="90000"/>
              </a:lnSpc>
              <a:spcBef>
                <a:spcPct val="20000"/>
              </a:spcBef>
              <a:spcAft>
                <a:spcPts val="600"/>
              </a:spcAft>
              <a:buClr>
                <a:schemeClr val="tx1"/>
              </a:buClr>
              <a:buSzPct val="80000"/>
              <a:buFont typeface="Wingdings 3" panose="05040102010807070707" pitchFamily="18" charset="2"/>
              <a:buChar char=""/>
            </a:pPr>
            <a:r>
              <a:rPr lang="en-US" sz="1500" dirty="0"/>
              <a:t>Cerebrovascular disease (6.7%)</a:t>
            </a:r>
          </a:p>
          <a:p>
            <a:pPr marL="342900" lvl="0" indent="-342900">
              <a:lnSpc>
                <a:spcPct val="90000"/>
              </a:lnSpc>
              <a:spcBef>
                <a:spcPct val="20000"/>
              </a:spcBef>
              <a:spcAft>
                <a:spcPts val="600"/>
              </a:spcAft>
              <a:buClr>
                <a:schemeClr val="tx1"/>
              </a:buClr>
              <a:buSzPct val="80000"/>
              <a:buFont typeface="Wingdings 3" panose="05040102010807070707" pitchFamily="18" charset="2"/>
              <a:buChar char=""/>
            </a:pPr>
            <a:r>
              <a:rPr lang="en-US" sz="1500" dirty="0"/>
              <a:t>Lung cancer (5.8%)</a:t>
            </a:r>
          </a:p>
          <a:p>
            <a:pPr marL="342900" lvl="0" indent="-342900">
              <a:lnSpc>
                <a:spcPct val="90000"/>
              </a:lnSpc>
              <a:spcBef>
                <a:spcPct val="20000"/>
              </a:spcBef>
              <a:spcAft>
                <a:spcPts val="600"/>
              </a:spcAft>
              <a:buClr>
                <a:schemeClr val="tx1"/>
              </a:buClr>
              <a:buSzPct val="80000"/>
              <a:buFont typeface="Wingdings 3" panose="05040102010807070707" pitchFamily="18" charset="2"/>
              <a:buChar char=""/>
            </a:pPr>
            <a:r>
              <a:rPr lang="en-US" sz="1500" dirty="0"/>
              <a:t>COPD (4.7%)</a:t>
            </a:r>
          </a:p>
          <a:p>
            <a:pPr marL="342900" lvl="0" indent="-342900">
              <a:lnSpc>
                <a:spcPct val="90000"/>
              </a:lnSpc>
              <a:spcBef>
                <a:spcPct val="20000"/>
              </a:spcBef>
              <a:spcAft>
                <a:spcPts val="600"/>
              </a:spcAft>
              <a:buClr>
                <a:schemeClr val="tx1"/>
              </a:buClr>
              <a:buSzPct val="80000"/>
              <a:buFont typeface="Wingdings 3" panose="05040102010807070707" pitchFamily="18" charset="2"/>
              <a:buChar char=""/>
            </a:pPr>
            <a:r>
              <a:rPr lang="en-US" sz="1500" dirty="0"/>
              <a:t>Colorectal cancer (3.6%)</a:t>
            </a:r>
          </a:p>
          <a:p>
            <a:pPr marL="342900" lvl="0" indent="-342900">
              <a:lnSpc>
                <a:spcPct val="90000"/>
              </a:lnSpc>
              <a:spcBef>
                <a:spcPct val="20000"/>
              </a:spcBef>
              <a:spcAft>
                <a:spcPts val="600"/>
              </a:spcAft>
              <a:buClr>
                <a:schemeClr val="tx1"/>
              </a:buClr>
              <a:buSzPct val="80000"/>
              <a:buFont typeface="Wingdings 3" panose="05040102010807070707" pitchFamily="18" charset="2"/>
              <a:buChar char=""/>
            </a:pPr>
            <a:r>
              <a:rPr lang="en-US" sz="1500" dirty="0"/>
              <a:t>Diabetes (2.9%)</a:t>
            </a:r>
          </a:p>
          <a:p>
            <a:pPr marL="342900" lvl="0" indent="-342900">
              <a:lnSpc>
                <a:spcPct val="90000"/>
              </a:lnSpc>
              <a:spcBef>
                <a:spcPct val="20000"/>
              </a:spcBef>
              <a:spcAft>
                <a:spcPts val="600"/>
              </a:spcAft>
              <a:buClr>
                <a:schemeClr val="tx1"/>
              </a:buClr>
              <a:buSzPct val="80000"/>
              <a:buFont typeface="Wingdings 3" panose="05040102010807070707" pitchFamily="18" charset="2"/>
              <a:buChar char=""/>
            </a:pPr>
            <a:r>
              <a:rPr lang="en-US" sz="1500" dirty="0"/>
              <a:t>Suicide (2.5%)</a:t>
            </a:r>
          </a:p>
          <a:p>
            <a:pPr>
              <a:lnSpc>
                <a:spcPct val="90000"/>
              </a:lnSpc>
              <a:spcBef>
                <a:spcPct val="20000"/>
              </a:spcBef>
              <a:spcAft>
                <a:spcPts val="600"/>
              </a:spcAft>
              <a:buClr>
                <a:schemeClr val="tx1"/>
              </a:buClr>
              <a:buSzPct val="80000"/>
            </a:pPr>
            <a:endParaRPr lang="en-US" sz="1500" dirty="0"/>
          </a:p>
          <a:p>
            <a:pPr>
              <a:lnSpc>
                <a:spcPct val="90000"/>
              </a:lnSpc>
              <a:spcBef>
                <a:spcPct val="20000"/>
              </a:spcBef>
              <a:spcAft>
                <a:spcPts val="600"/>
              </a:spcAft>
              <a:buClr>
                <a:schemeClr val="tx1"/>
              </a:buClr>
              <a:buSzPct val="80000"/>
              <a:buFont typeface="Wingdings 3" panose="05040102010807070707" pitchFamily="18" charset="2"/>
              <a:buChar char=""/>
            </a:pPr>
            <a:r>
              <a:rPr lang="en-US" sz="1500" dirty="0"/>
              <a:t>Suicide is the 18</a:t>
            </a:r>
            <a:r>
              <a:rPr lang="en-US" sz="1500" baseline="30000" dirty="0"/>
              <a:t>th</a:t>
            </a:r>
            <a:r>
              <a:rPr lang="en-US" sz="1500" dirty="0"/>
              <a:t> leading cause of death for women (1.8%), 8</a:t>
            </a:r>
            <a:r>
              <a:rPr lang="en-US" sz="1500" baseline="30000" dirty="0"/>
              <a:t>th</a:t>
            </a:r>
            <a:r>
              <a:rPr lang="en-US" sz="1500" dirty="0"/>
              <a:t> for men (3.6%), and 8</a:t>
            </a:r>
            <a:r>
              <a:rPr lang="en-US" sz="1500" baseline="30000" dirty="0"/>
              <a:t>th</a:t>
            </a:r>
            <a:r>
              <a:rPr lang="en-US" sz="1500" dirty="0"/>
              <a:t> overall (2.5%). </a:t>
            </a:r>
          </a:p>
        </p:txBody>
      </p:sp>
    </p:spTree>
    <p:extLst>
      <p:ext uri="{BB962C8B-B14F-4D97-AF65-F5344CB8AC3E}">
        <p14:creationId xmlns:p14="http://schemas.microsoft.com/office/powerpoint/2010/main" val="407716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633E68-B925-44AC-A7C1-894D907EE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FA28AA3-C162-AF97-7833-6A6E2F50D336}"/>
              </a:ext>
            </a:extLst>
          </p:cNvPr>
          <p:cNvPicPr>
            <a:picLocks noChangeAspect="1"/>
          </p:cNvPicPr>
          <p:nvPr/>
        </p:nvPicPr>
        <p:blipFill>
          <a:blip r:embed="rId2"/>
          <a:stretch>
            <a:fillRect/>
          </a:stretch>
        </p:blipFill>
        <p:spPr>
          <a:xfrm>
            <a:off x="2513509" y="643467"/>
            <a:ext cx="7153645" cy="5237804"/>
          </a:xfrm>
          <a:prstGeom prst="rect">
            <a:avLst/>
          </a:prstGeom>
        </p:spPr>
      </p:pic>
    </p:spTree>
    <p:extLst>
      <p:ext uri="{BB962C8B-B14F-4D97-AF65-F5344CB8AC3E}">
        <p14:creationId xmlns:p14="http://schemas.microsoft.com/office/powerpoint/2010/main" val="295625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633E68-B925-44AC-A7C1-894D907EE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8AFB4F6-9BB3-867B-DC19-7BB1B8FD4231}"/>
              </a:ext>
            </a:extLst>
          </p:cNvPr>
          <p:cNvPicPr>
            <a:picLocks noChangeAspect="1"/>
          </p:cNvPicPr>
          <p:nvPr/>
        </p:nvPicPr>
        <p:blipFill>
          <a:blip r:embed="rId2"/>
          <a:stretch>
            <a:fillRect/>
          </a:stretch>
        </p:blipFill>
        <p:spPr>
          <a:xfrm>
            <a:off x="1078079" y="643467"/>
            <a:ext cx="10024505" cy="5237804"/>
          </a:xfrm>
          <a:prstGeom prst="rect">
            <a:avLst/>
          </a:prstGeom>
        </p:spPr>
      </p:pic>
    </p:spTree>
    <p:extLst>
      <p:ext uri="{BB962C8B-B14F-4D97-AF65-F5344CB8AC3E}">
        <p14:creationId xmlns:p14="http://schemas.microsoft.com/office/powerpoint/2010/main" val="395383197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BB9EA4A099544C85B77CBC79B5D0C7" ma:contentTypeVersion="6" ma:contentTypeDescription="Create a new document." ma:contentTypeScope="" ma:versionID="7beed6b63b6f9168fde0883f29034fe3">
  <xsd:schema xmlns:xsd="http://www.w3.org/2001/XMLSchema" xmlns:xs="http://www.w3.org/2001/XMLSchema" xmlns:p="http://schemas.microsoft.com/office/2006/metadata/properties" xmlns:ns3="2229eb50-e672-4442-8908-6e80bdee1c6b" targetNamespace="http://schemas.microsoft.com/office/2006/metadata/properties" ma:root="true" ma:fieldsID="2f52eacbc3e6c71dd0d85f5dc859846e" ns3:_="">
    <xsd:import namespace="2229eb50-e672-4442-8908-6e80bdee1c6b"/>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29eb50-e672-4442-8908-6e80bdee1c6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D71684-AF19-4965-8DC1-32CB3E1B715F}">
  <ds:schemaRefs>
    <ds:schemaRef ds:uri="http://schemas.microsoft.com/sharepoint/v3/contenttype/forms"/>
  </ds:schemaRefs>
</ds:datastoreItem>
</file>

<file path=customXml/itemProps2.xml><?xml version="1.0" encoding="utf-8"?>
<ds:datastoreItem xmlns:ds="http://schemas.openxmlformats.org/officeDocument/2006/customXml" ds:itemID="{AFBD6B78-BD6F-42A4-8F39-E9C4DE030B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229eb50-e672-4442-8908-6e80bdee1c6b"/>
    <ds:schemaRef ds:uri="http://www.w3.org/XML/1998/namespace"/>
    <ds:schemaRef ds:uri="http://purl.org/dc/dcmitype/"/>
  </ds:schemaRefs>
</ds:datastoreItem>
</file>

<file path=customXml/itemProps3.xml><?xml version="1.0" encoding="utf-8"?>
<ds:datastoreItem xmlns:ds="http://schemas.openxmlformats.org/officeDocument/2006/customXml" ds:itemID="{B8106603-A911-42BB-95FA-880F27081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29eb50-e672-4442-8908-6e80bdee1c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1712</TotalTime>
  <Words>802</Words>
  <Application>Microsoft Office PowerPoint</Application>
  <PresentationFormat>Widescreen</PresentationFormat>
  <Paragraphs>120</Paragraphs>
  <Slides>38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Book Antiqua</vt:lpstr>
      <vt:lpstr>Calibri</vt:lpstr>
      <vt:lpstr>Calibri Light</vt:lpstr>
      <vt:lpstr>Century Gothic</vt:lpstr>
      <vt:lpstr>Symbol</vt:lpstr>
      <vt:lpstr>Times New Roman</vt:lpstr>
      <vt:lpstr>Wingdings 3</vt:lpstr>
      <vt:lpstr>Slice</vt:lpstr>
      <vt:lpstr>PowerPoint Presentation</vt:lpstr>
      <vt:lpstr>PowerPoint Presentation</vt:lpstr>
      <vt:lpstr>Coroners Court of Queensland</vt:lpstr>
      <vt:lpstr>Introduction</vt:lpstr>
      <vt:lpstr>PowerPoint Presentation</vt:lpstr>
      <vt:lpstr>THE STATS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very typical  DAY</vt:lpstr>
      <vt:lpstr>PowerPoint Presentation</vt:lpstr>
      <vt:lpstr>PowerPoint Presentation</vt:lpstr>
      <vt:lpstr>PowerPoint Presentation</vt:lpstr>
      <vt:lpstr>PowerPoint Presentation</vt:lpstr>
      <vt:lpstr>PowerPoint Presentation</vt:lpstr>
      <vt:lpstr>CORONERS FINDINGS</vt:lpstr>
      <vt:lpstr>PowerPoint Presentation</vt:lpstr>
      <vt:lpstr>PowerPoint Presentation</vt:lpstr>
      <vt:lpstr>PowerPoint Presentation</vt:lpstr>
      <vt:lpstr>PowerPoint Presentation</vt:lpstr>
      <vt:lpstr>PowerPoint Presentation</vt:lpstr>
      <vt:lpstr>Apparent domestic and family violence homicides from 2006-7 to 2020-21</vt:lpstr>
      <vt:lpstr>Apparent domestic and family violence homicides from 2016 to 2022 (129 in total)</vt:lpstr>
      <vt:lpstr>Many Domestic Violence deaths have predictive elements to them.</vt:lpstr>
      <vt:lpstr>Presence of KEY LETHALITY RISK INDICATORS IN IPV RELATED HOMICIDES 2011-2018 (where recorded)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Coronial Investigation</dc:title>
  <dc:creator>NERIDA M WILSON</dc:creator>
  <cp:lastModifiedBy>Coroner Wilson</cp:lastModifiedBy>
  <cp:revision>17</cp:revision>
  <dcterms:created xsi:type="dcterms:W3CDTF">2019-01-17T22:24:27Z</dcterms:created>
  <dcterms:modified xsi:type="dcterms:W3CDTF">2023-05-19T02:51:24Z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0x010100C5BB9EA4A099544C85B77CBC79B5D0C7</vt:lpwstr>
  </property>
</Properties>
</file>